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3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9"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59" r:id="rId93"/>
    <p:sldId id="347" r:id="rId94"/>
    <p:sldId id="348" r:id="rId95"/>
    <p:sldId id="349" r:id="rId96"/>
    <p:sldId id="350" r:id="rId97"/>
    <p:sldId id="351" r:id="rId98"/>
    <p:sldId id="352" r:id="rId99"/>
    <p:sldId id="353" r:id="rId100"/>
    <p:sldId id="354" r:id="rId101"/>
    <p:sldId id="356" r:id="rId102"/>
    <p:sldId id="35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AE16B-AB5C-41E8-830E-534E88B9577E}" type="doc">
      <dgm:prSet loTypeId="urn:microsoft.com/office/officeart/2005/8/layout/radial2" loCatId="relationship" qsTypeId="urn:microsoft.com/office/officeart/2005/8/quickstyle/3d3" qsCatId="3D" csTypeId="urn:microsoft.com/office/officeart/2005/8/colors/colorful3" csCatId="colorful" phldr="1"/>
      <dgm:spPr/>
      <dgm:t>
        <a:bodyPr/>
        <a:lstStyle/>
        <a:p>
          <a:endParaRPr lang="en-US"/>
        </a:p>
      </dgm:t>
    </dgm:pt>
    <dgm:pt modelId="{0D71F7EF-3D52-4A7A-B868-4F861D22BEED}">
      <dgm:prSet phldrT="[Text]"/>
      <dgm:spPr>
        <a:xfrm>
          <a:off x="3204445" y="76312"/>
          <a:ext cx="1227806" cy="1266119"/>
        </a:xfrm>
        <a:prstGeom prst="ellipse">
          <a:avLst/>
        </a:prstGeom>
        <a:solidFill>
          <a:srgbClr val="EF7A24">
            <a:hueOff val="3749681"/>
            <a:satOff val="730"/>
            <a:lumOff val="3922"/>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Arial" panose="020B0604020202020204" pitchFamily="34" charset="0"/>
              <a:ea typeface="+mn-ea"/>
              <a:cs typeface="Arial" panose="020B0604020202020204" pitchFamily="34" charset="0"/>
            </a:rPr>
            <a:t>Recruitment </a:t>
          </a:r>
          <a:endParaRPr lang="en-US" b="1" dirty="0">
            <a:solidFill>
              <a:sysClr val="window" lastClr="FFFFFF"/>
            </a:solidFill>
            <a:latin typeface="Arial" panose="020B0604020202020204" pitchFamily="34" charset="0"/>
            <a:ea typeface="+mn-ea"/>
            <a:cs typeface="Arial" panose="020B0604020202020204" pitchFamily="34" charset="0"/>
          </a:endParaRPr>
        </a:p>
      </dgm:t>
    </dgm:pt>
    <dgm:pt modelId="{3F33BDEF-52C9-489F-A356-1F8FF4D5B691}" type="parTrans" cxnId="{04628344-949A-4B81-B1F5-F17E2747D6A0}">
      <dgm:prSet/>
      <dgm:spPr>
        <a:xfrm rot="18998369">
          <a:off x="2912068" y="1292130"/>
          <a:ext cx="525216" cy="50185"/>
        </a:xfrm>
        <a:custGeom>
          <a:avLst/>
          <a:gdLst/>
          <a:ahLst/>
          <a:cxnLst/>
          <a:rect l="0" t="0" r="0" b="0"/>
          <a:pathLst>
            <a:path>
              <a:moveTo>
                <a:pt x="0" y="25092"/>
              </a:moveTo>
              <a:lnTo>
                <a:pt x="525216" y="25092"/>
              </a:lnTo>
            </a:path>
          </a:pathLst>
        </a:custGeom>
        <a:noFill/>
        <a:ln w="19050" cap="rnd" cmpd="sng" algn="ctr">
          <a:solidFill>
            <a:srgbClr val="EF7A24">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n-US"/>
        </a:p>
      </dgm:t>
    </dgm:pt>
    <dgm:pt modelId="{9EA786A9-1B33-404A-B1FE-5B25C495D671}" type="sibTrans" cxnId="{04628344-949A-4B81-B1F5-F17E2747D6A0}">
      <dgm:prSet/>
      <dgm:spPr/>
      <dgm:t>
        <a:bodyPr/>
        <a:lstStyle/>
        <a:p>
          <a:endParaRPr lang="en-US"/>
        </a:p>
      </dgm:t>
    </dgm:pt>
    <dgm:pt modelId="{3266ECC2-1926-46BB-9FAC-50D8144EC35C}">
      <dgm:prSet phldrT="[Text]"/>
      <dgm:spPr>
        <a:xfrm>
          <a:off x="4625911" y="95469"/>
          <a:ext cx="1841710" cy="1266119"/>
        </a:xfrm>
        <a:prstGeom prst="rect">
          <a:avLst/>
        </a:prstGeom>
        <a:noFill/>
        <a:ln w="9525" cap="rnd" cmpd="sng" algn="ctr">
          <a:solidFill>
            <a:sysClr val="windowText" lastClr="000000">
              <a:alpha val="0"/>
              <a:hueOff val="0"/>
              <a:satOff val="0"/>
              <a:lumOff val="0"/>
              <a:alphaOff val="0"/>
            </a:sysClr>
          </a:solidFill>
          <a:prstDash val="solid"/>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Recruit a diverse workforce reflective of the communities we serve.</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3309CCE7-1ADE-4643-84AD-4908DB186EE6}" type="parTrans" cxnId="{C44A33AE-C088-4122-AC4B-948EE50E6075}">
      <dgm:prSet/>
      <dgm:spPr/>
      <dgm:t>
        <a:bodyPr/>
        <a:lstStyle/>
        <a:p>
          <a:endParaRPr lang="en-US"/>
        </a:p>
      </dgm:t>
    </dgm:pt>
    <dgm:pt modelId="{5FBABC71-8ACD-4A66-BEAD-A27835915DFC}" type="sibTrans" cxnId="{C44A33AE-C088-4122-AC4B-948EE50E6075}">
      <dgm:prSet/>
      <dgm:spPr/>
      <dgm:t>
        <a:bodyPr/>
        <a:lstStyle/>
        <a:p>
          <a:endParaRPr lang="en-US"/>
        </a:p>
      </dgm:t>
    </dgm:pt>
    <dgm:pt modelId="{CA433499-0132-4527-92C4-E93CA2389F49}">
      <dgm:prSet phldrT="[Text]"/>
      <dgm:spPr>
        <a:xfrm>
          <a:off x="3807962" y="1668630"/>
          <a:ext cx="1266119" cy="1266119"/>
        </a:xfrm>
        <a:prstGeom prst="ellipse">
          <a:avLst/>
        </a:prstGeom>
        <a:solidFill>
          <a:srgbClr val="EF7A24">
            <a:hueOff val="7499363"/>
            <a:satOff val="1459"/>
            <a:lumOff val="7843"/>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Arial" panose="020B0604020202020204" pitchFamily="34" charset="0"/>
              <a:ea typeface="+mn-ea"/>
              <a:cs typeface="Arial" panose="020B0604020202020204" pitchFamily="34" charset="0"/>
            </a:rPr>
            <a:t>Employee Engagement</a:t>
          </a:r>
          <a:endParaRPr lang="en-US" b="1" dirty="0">
            <a:solidFill>
              <a:sysClr val="window" lastClr="FFFFFF"/>
            </a:solidFill>
            <a:latin typeface="Arial" panose="020B0604020202020204" pitchFamily="34" charset="0"/>
            <a:ea typeface="+mn-ea"/>
            <a:cs typeface="Arial" panose="020B0604020202020204" pitchFamily="34" charset="0"/>
          </a:endParaRPr>
        </a:p>
      </dgm:t>
    </dgm:pt>
    <dgm:pt modelId="{A13E2117-1BA8-4629-B6F8-8643D2854002}" type="parTrans" cxnId="{3A9104F5-E048-41D2-989E-2F2F35736922}">
      <dgm:prSet/>
      <dgm:spPr>
        <a:xfrm rot="86535">
          <a:off x="2983617" y="2250285"/>
          <a:ext cx="824676" cy="50185"/>
        </a:xfrm>
        <a:custGeom>
          <a:avLst/>
          <a:gdLst/>
          <a:ahLst/>
          <a:cxnLst/>
          <a:rect l="0" t="0" r="0" b="0"/>
          <a:pathLst>
            <a:path>
              <a:moveTo>
                <a:pt x="0" y="25092"/>
              </a:moveTo>
              <a:lnTo>
                <a:pt x="824676" y="25092"/>
              </a:lnTo>
            </a:path>
          </a:pathLst>
        </a:custGeom>
        <a:noFill/>
        <a:ln w="19050" cap="rnd" cmpd="sng" algn="ctr">
          <a:solidFill>
            <a:srgbClr val="EF7A24">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n-US"/>
        </a:p>
      </dgm:t>
    </dgm:pt>
    <dgm:pt modelId="{59C6D42D-8154-4082-9A35-7B23F5755CDC}" type="sibTrans" cxnId="{3A9104F5-E048-41D2-989E-2F2F35736922}">
      <dgm:prSet/>
      <dgm:spPr/>
      <dgm:t>
        <a:bodyPr/>
        <a:lstStyle/>
        <a:p>
          <a:endParaRPr lang="en-US"/>
        </a:p>
      </dgm:t>
    </dgm:pt>
    <dgm:pt modelId="{125472D1-680E-43B0-B2CE-E1460DB950C4}">
      <dgm:prSet phldrT="[Text]"/>
      <dgm:spPr>
        <a:xfrm>
          <a:off x="5200694" y="1668630"/>
          <a:ext cx="1899179" cy="1266119"/>
        </a:xfrm>
        <a:prstGeom prst="rect">
          <a:avLst/>
        </a:prstGeom>
        <a:noFill/>
        <a:ln w="9525" cap="rnd" cmpd="sng" algn="ctr">
          <a:solidFill>
            <a:sysClr val="windowText" lastClr="000000">
              <a:alpha val="0"/>
              <a:hueOff val="0"/>
              <a:satOff val="0"/>
              <a:lumOff val="0"/>
              <a:alphaOff val="0"/>
            </a:sysClr>
          </a:solidFill>
          <a:prstDash val="solid"/>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Foster a learning environment that values diversity and encourages employees to reach their full potential.</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61F68D4-2C35-4B8D-A168-EB22B52FE85A}" type="parTrans" cxnId="{A543AA07-D581-4446-AD7B-DE4948A27673}">
      <dgm:prSet/>
      <dgm:spPr/>
      <dgm:t>
        <a:bodyPr/>
        <a:lstStyle/>
        <a:p>
          <a:endParaRPr lang="en-US"/>
        </a:p>
      </dgm:t>
    </dgm:pt>
    <dgm:pt modelId="{DC225649-505E-49EB-AE6A-3201D7AA171C}" type="sibTrans" cxnId="{A543AA07-D581-4446-AD7B-DE4948A27673}">
      <dgm:prSet/>
      <dgm:spPr/>
      <dgm:t>
        <a:bodyPr/>
        <a:lstStyle/>
        <a:p>
          <a:endParaRPr lang="en-US"/>
        </a:p>
      </dgm:t>
    </dgm:pt>
    <dgm:pt modelId="{84096BEF-ADF2-4A39-8B4C-862B48611072}">
      <dgm:prSet phldrT="[Text]"/>
      <dgm:spPr>
        <a:xfrm>
          <a:off x="3328414" y="3138127"/>
          <a:ext cx="1266119" cy="1266119"/>
        </a:xfrm>
        <a:prstGeom prst="ellipse">
          <a:avLst/>
        </a:prstGeom>
        <a:solidFill>
          <a:srgbClr val="EF7A24">
            <a:hueOff val="11249044"/>
            <a:satOff val="2189"/>
            <a:lumOff val="11765"/>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Arial" panose="020B0604020202020204" pitchFamily="34" charset="0"/>
              <a:ea typeface="+mn-ea"/>
              <a:cs typeface="Arial" panose="020B0604020202020204" pitchFamily="34" charset="0"/>
            </a:rPr>
            <a:t>Customer Experience</a:t>
          </a:r>
          <a:endParaRPr lang="en-US" b="1" dirty="0">
            <a:solidFill>
              <a:sysClr val="window" lastClr="FFFFFF"/>
            </a:solidFill>
            <a:latin typeface="Arial" panose="020B0604020202020204" pitchFamily="34" charset="0"/>
            <a:ea typeface="+mn-ea"/>
            <a:cs typeface="Arial" panose="020B0604020202020204" pitchFamily="34" charset="0"/>
          </a:endParaRPr>
        </a:p>
      </dgm:t>
    </dgm:pt>
    <dgm:pt modelId="{F5721ECF-FA21-448E-8213-DC67478D730D}" type="parTrans" cxnId="{BE0ACA12-1587-439D-A30A-BF059AF89B96}">
      <dgm:prSet/>
      <dgm:spPr>
        <a:xfrm rot="2446753">
          <a:off x="2903861" y="3117688"/>
          <a:ext cx="658124" cy="50185"/>
        </a:xfrm>
        <a:custGeom>
          <a:avLst/>
          <a:gdLst/>
          <a:ahLst/>
          <a:cxnLst/>
          <a:rect l="0" t="0" r="0" b="0"/>
          <a:pathLst>
            <a:path>
              <a:moveTo>
                <a:pt x="0" y="25092"/>
              </a:moveTo>
              <a:lnTo>
                <a:pt x="658124" y="25092"/>
              </a:lnTo>
            </a:path>
          </a:pathLst>
        </a:custGeom>
        <a:noFill/>
        <a:ln w="19050" cap="rnd" cmpd="sng" algn="ctr">
          <a:solidFill>
            <a:srgbClr val="EF7A24">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n-US"/>
        </a:p>
      </dgm:t>
    </dgm:pt>
    <dgm:pt modelId="{81E287BF-1870-44C1-A0D3-00C2D86A7D49}" type="sibTrans" cxnId="{BE0ACA12-1587-439D-A30A-BF059AF89B96}">
      <dgm:prSet/>
      <dgm:spPr/>
      <dgm:t>
        <a:bodyPr/>
        <a:lstStyle/>
        <a:p>
          <a:endParaRPr lang="en-US"/>
        </a:p>
      </dgm:t>
    </dgm:pt>
    <dgm:pt modelId="{4AB15F58-0A9E-4600-B0BC-F66F49EC81ED}">
      <dgm:prSet phldrT="[Text]"/>
      <dgm:spPr>
        <a:xfrm>
          <a:off x="4721145" y="3138127"/>
          <a:ext cx="1899179" cy="1266119"/>
        </a:xfrm>
        <a:prstGeom prst="rect">
          <a:avLst/>
        </a:prstGeom>
        <a:noFill/>
        <a:ln w="9525" cap="rnd" cmpd="sng" algn="ctr">
          <a:solidFill>
            <a:sysClr val="windowText" lastClr="000000">
              <a:alpha val="0"/>
              <a:hueOff val="0"/>
              <a:satOff val="0"/>
              <a:lumOff val="0"/>
              <a:alphaOff val="0"/>
            </a:sysClr>
          </a:solidFill>
          <a:prstDash val="solid"/>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Provide customer experiences reflective of beliefs, cultural and community practices to foster an environment of respect for our diverse patients and their families.</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7D9C647-2F18-481D-A102-050E028BECE1}" type="parTrans" cxnId="{6FA46843-603D-4699-A3B1-0EA98A0E674C}">
      <dgm:prSet/>
      <dgm:spPr/>
      <dgm:t>
        <a:bodyPr/>
        <a:lstStyle/>
        <a:p>
          <a:endParaRPr lang="en-US"/>
        </a:p>
      </dgm:t>
    </dgm:pt>
    <dgm:pt modelId="{D8376224-23E8-444D-A827-BB6A5D0C5DA6}" type="sibTrans" cxnId="{6FA46843-603D-4699-A3B1-0EA98A0E674C}">
      <dgm:prSet/>
      <dgm:spPr/>
      <dgm:t>
        <a:bodyPr/>
        <a:lstStyle/>
        <a:p>
          <a:endParaRPr lang="en-US"/>
        </a:p>
      </dgm:t>
    </dgm:pt>
    <dgm:pt modelId="{C13EA871-FE7D-40A7-AE9C-7B85FC90F268}" type="pres">
      <dgm:prSet presAssocID="{AA0AE16B-AB5C-41E8-830E-534E88B9577E}" presName="composite" presStyleCnt="0">
        <dgm:presLayoutVars>
          <dgm:chMax val="5"/>
          <dgm:dir/>
          <dgm:animLvl val="ctr"/>
          <dgm:resizeHandles val="exact"/>
        </dgm:presLayoutVars>
      </dgm:prSet>
      <dgm:spPr/>
      <dgm:t>
        <a:bodyPr/>
        <a:lstStyle/>
        <a:p>
          <a:endParaRPr lang="en-US"/>
        </a:p>
      </dgm:t>
    </dgm:pt>
    <dgm:pt modelId="{FC5DD13C-7FD1-40B3-87AE-0147A05905DD}" type="pres">
      <dgm:prSet presAssocID="{AA0AE16B-AB5C-41E8-830E-534E88B9577E}" presName="cycle" presStyleCnt="0"/>
      <dgm:spPr/>
      <dgm:t>
        <a:bodyPr/>
        <a:lstStyle/>
        <a:p>
          <a:endParaRPr lang="en-US"/>
        </a:p>
      </dgm:t>
    </dgm:pt>
    <dgm:pt modelId="{2D8ADF96-1E61-4504-9647-1CB104FDC8C0}" type="pres">
      <dgm:prSet presAssocID="{AA0AE16B-AB5C-41E8-830E-534E88B9577E}" presName="centerShape" presStyleCnt="0"/>
      <dgm:spPr/>
      <dgm:t>
        <a:bodyPr/>
        <a:lstStyle/>
        <a:p>
          <a:endParaRPr lang="en-US"/>
        </a:p>
      </dgm:t>
    </dgm:pt>
    <dgm:pt modelId="{E1DCBEA4-6218-46D9-A336-54671E1242E3}" type="pres">
      <dgm:prSet presAssocID="{AA0AE16B-AB5C-41E8-830E-534E88B9577E}" presName="connSite" presStyleLbl="node1" presStyleIdx="0" presStyleCnt="4"/>
      <dgm:spPr/>
      <dgm:t>
        <a:bodyPr/>
        <a:lstStyle/>
        <a:p>
          <a:endParaRPr lang="en-US"/>
        </a:p>
      </dgm:t>
    </dgm:pt>
    <dgm:pt modelId="{92936533-5DCD-4ACC-AB4B-B6FA296E4BBA}" type="pres">
      <dgm:prSet presAssocID="{AA0AE16B-AB5C-41E8-830E-534E88B9577E}" presName="visible" presStyleLbl="node1" presStyleIdx="0" presStyleCnt="4"/>
      <dgm:spPr>
        <a:xfrm>
          <a:off x="1061298" y="1114216"/>
          <a:ext cx="2261704" cy="2261704"/>
        </a:xfrm>
        <a:prstGeom prst="ellipse">
          <a:avLst/>
        </a:prstGeom>
        <a:solidFill>
          <a:srgbClr val="EF7A2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AEAD1D0C-607A-4C0D-B820-4C528AA0F1AC}" type="pres">
      <dgm:prSet presAssocID="{3F33BDEF-52C9-489F-A356-1F8FF4D5B691}" presName="Name25" presStyleLbl="parChTrans1D1" presStyleIdx="0" presStyleCnt="3"/>
      <dgm:spPr/>
      <dgm:t>
        <a:bodyPr/>
        <a:lstStyle/>
        <a:p>
          <a:endParaRPr lang="en-US"/>
        </a:p>
      </dgm:t>
    </dgm:pt>
    <dgm:pt modelId="{4B6F7A0E-4EAE-472B-93D7-256E43C9834A}" type="pres">
      <dgm:prSet presAssocID="{0D71F7EF-3D52-4A7A-B868-4F861D22BEED}" presName="node" presStyleCnt="0"/>
      <dgm:spPr/>
      <dgm:t>
        <a:bodyPr/>
        <a:lstStyle/>
        <a:p>
          <a:endParaRPr lang="en-US"/>
        </a:p>
      </dgm:t>
    </dgm:pt>
    <dgm:pt modelId="{DA9A5E6F-9E1C-478E-A45C-DFF92018CFCA}" type="pres">
      <dgm:prSet presAssocID="{0D71F7EF-3D52-4A7A-B868-4F861D22BEED}" presName="parentNode" presStyleLbl="node1" presStyleIdx="1" presStyleCnt="4" custScaleX="96974" custLinFactNeighborX="-10926" custLinFactNeighborY="6334">
        <dgm:presLayoutVars>
          <dgm:chMax val="1"/>
          <dgm:bulletEnabled val="1"/>
        </dgm:presLayoutVars>
      </dgm:prSet>
      <dgm:spPr/>
      <dgm:t>
        <a:bodyPr/>
        <a:lstStyle/>
        <a:p>
          <a:endParaRPr lang="en-US"/>
        </a:p>
      </dgm:t>
    </dgm:pt>
    <dgm:pt modelId="{537AEE7D-358A-4FB9-83CB-DC08E05C2641}" type="pres">
      <dgm:prSet presAssocID="{0D71F7EF-3D52-4A7A-B868-4F861D22BEED}" presName="childNode" presStyleLbl="revTx" presStyleIdx="0" presStyleCnt="3">
        <dgm:presLayoutVars>
          <dgm:bulletEnabled val="1"/>
        </dgm:presLayoutVars>
      </dgm:prSet>
      <dgm:spPr/>
      <dgm:t>
        <a:bodyPr/>
        <a:lstStyle/>
        <a:p>
          <a:endParaRPr lang="en-US"/>
        </a:p>
      </dgm:t>
    </dgm:pt>
    <dgm:pt modelId="{2217ED62-56D7-4D13-9222-255BA937574C}" type="pres">
      <dgm:prSet presAssocID="{A13E2117-1BA8-4629-B6F8-8643D2854002}" presName="Name25" presStyleLbl="parChTrans1D1" presStyleIdx="1" presStyleCnt="3"/>
      <dgm:spPr/>
      <dgm:t>
        <a:bodyPr/>
        <a:lstStyle/>
        <a:p>
          <a:endParaRPr lang="en-US"/>
        </a:p>
      </dgm:t>
    </dgm:pt>
    <dgm:pt modelId="{71F880E0-E3F1-4D45-B472-A36B426B55C8}" type="pres">
      <dgm:prSet presAssocID="{CA433499-0132-4527-92C4-E93CA2389F49}" presName="node" presStyleCnt="0"/>
      <dgm:spPr/>
      <dgm:t>
        <a:bodyPr/>
        <a:lstStyle/>
        <a:p>
          <a:endParaRPr lang="en-US"/>
        </a:p>
      </dgm:t>
    </dgm:pt>
    <dgm:pt modelId="{957A7EB8-DFFD-4BA6-8F85-1E56E30AAA4A}" type="pres">
      <dgm:prSet presAssocID="{CA433499-0132-4527-92C4-E93CA2389F49}" presName="parentNode" presStyleLbl="node1" presStyleIdx="2" presStyleCnt="4" custLinFactNeighborX="3881" custLinFactNeighborY="4472">
        <dgm:presLayoutVars>
          <dgm:chMax val="1"/>
          <dgm:bulletEnabled val="1"/>
        </dgm:presLayoutVars>
      </dgm:prSet>
      <dgm:spPr/>
      <dgm:t>
        <a:bodyPr/>
        <a:lstStyle/>
        <a:p>
          <a:endParaRPr lang="en-US"/>
        </a:p>
      </dgm:t>
    </dgm:pt>
    <dgm:pt modelId="{2C3B06C8-64EF-4D95-BDDD-C309FE64A892}" type="pres">
      <dgm:prSet presAssocID="{CA433499-0132-4527-92C4-E93CA2389F49}" presName="childNode" presStyleLbl="revTx" presStyleIdx="1" presStyleCnt="3">
        <dgm:presLayoutVars>
          <dgm:bulletEnabled val="1"/>
        </dgm:presLayoutVars>
      </dgm:prSet>
      <dgm:spPr/>
      <dgm:t>
        <a:bodyPr/>
        <a:lstStyle/>
        <a:p>
          <a:endParaRPr lang="en-US"/>
        </a:p>
      </dgm:t>
    </dgm:pt>
    <dgm:pt modelId="{F11F993D-98CC-42BE-956A-EB4DA09EA80A}" type="pres">
      <dgm:prSet presAssocID="{F5721ECF-FA21-448E-8213-DC67478D730D}" presName="Name25" presStyleLbl="parChTrans1D1" presStyleIdx="2" presStyleCnt="3"/>
      <dgm:spPr/>
      <dgm:t>
        <a:bodyPr/>
        <a:lstStyle/>
        <a:p>
          <a:endParaRPr lang="en-US"/>
        </a:p>
      </dgm:t>
    </dgm:pt>
    <dgm:pt modelId="{11DCF7D0-5E3C-4420-8CC9-6B211102625E}" type="pres">
      <dgm:prSet presAssocID="{84096BEF-ADF2-4A39-8B4C-862B48611072}" presName="node" presStyleCnt="0"/>
      <dgm:spPr/>
      <dgm:t>
        <a:bodyPr/>
        <a:lstStyle/>
        <a:p>
          <a:endParaRPr lang="en-US"/>
        </a:p>
      </dgm:t>
    </dgm:pt>
    <dgm:pt modelId="{309190B9-2FF7-4924-BF44-D0161DA6A5B8}" type="pres">
      <dgm:prSet presAssocID="{84096BEF-ADF2-4A39-8B4C-862B48611072}" presName="parentNode" presStyleLbl="node1" presStyleIdx="3" presStyleCnt="4" custLinFactNeighborY="-6334">
        <dgm:presLayoutVars>
          <dgm:chMax val="1"/>
          <dgm:bulletEnabled val="1"/>
        </dgm:presLayoutVars>
      </dgm:prSet>
      <dgm:spPr/>
      <dgm:t>
        <a:bodyPr/>
        <a:lstStyle/>
        <a:p>
          <a:endParaRPr lang="en-US"/>
        </a:p>
      </dgm:t>
    </dgm:pt>
    <dgm:pt modelId="{168AC26E-6984-4CF2-BA01-1E2B2E80B472}" type="pres">
      <dgm:prSet presAssocID="{84096BEF-ADF2-4A39-8B4C-862B48611072}" presName="childNode" presStyleLbl="revTx" presStyleIdx="2" presStyleCnt="3">
        <dgm:presLayoutVars>
          <dgm:bulletEnabled val="1"/>
        </dgm:presLayoutVars>
      </dgm:prSet>
      <dgm:spPr/>
      <dgm:t>
        <a:bodyPr/>
        <a:lstStyle/>
        <a:p>
          <a:endParaRPr lang="en-US"/>
        </a:p>
      </dgm:t>
    </dgm:pt>
  </dgm:ptLst>
  <dgm:cxnLst>
    <dgm:cxn modelId="{EE643211-01AE-4DDC-A7DC-E14B2C1AF0D4}" type="presOf" srcId="{125472D1-680E-43B0-B2CE-E1460DB950C4}" destId="{2C3B06C8-64EF-4D95-BDDD-C309FE64A892}" srcOrd="0" destOrd="0" presId="urn:microsoft.com/office/officeart/2005/8/layout/radial2"/>
    <dgm:cxn modelId="{A543AA07-D581-4446-AD7B-DE4948A27673}" srcId="{CA433499-0132-4527-92C4-E93CA2389F49}" destId="{125472D1-680E-43B0-B2CE-E1460DB950C4}" srcOrd="0" destOrd="0" parTransId="{C61F68D4-2C35-4B8D-A168-EB22B52FE85A}" sibTransId="{DC225649-505E-49EB-AE6A-3201D7AA171C}"/>
    <dgm:cxn modelId="{6BBEECC4-9EFC-4DE1-9637-6FDC6A233FAD}" type="presOf" srcId="{CA433499-0132-4527-92C4-E93CA2389F49}" destId="{957A7EB8-DFFD-4BA6-8F85-1E56E30AAA4A}" srcOrd="0" destOrd="0" presId="urn:microsoft.com/office/officeart/2005/8/layout/radial2"/>
    <dgm:cxn modelId="{65920933-6531-4A82-96FA-E2A0A1476F1D}" type="presOf" srcId="{AA0AE16B-AB5C-41E8-830E-534E88B9577E}" destId="{C13EA871-FE7D-40A7-AE9C-7B85FC90F268}" srcOrd="0" destOrd="0" presId="urn:microsoft.com/office/officeart/2005/8/layout/radial2"/>
    <dgm:cxn modelId="{6FA46843-603D-4699-A3B1-0EA98A0E674C}" srcId="{84096BEF-ADF2-4A39-8B4C-862B48611072}" destId="{4AB15F58-0A9E-4600-B0BC-F66F49EC81ED}" srcOrd="0" destOrd="0" parTransId="{47D9C647-2F18-481D-A102-050E028BECE1}" sibTransId="{D8376224-23E8-444D-A827-BB6A5D0C5DA6}"/>
    <dgm:cxn modelId="{F78371D2-CD39-4102-B504-ADB3D1C9BEAA}" type="presOf" srcId="{F5721ECF-FA21-448E-8213-DC67478D730D}" destId="{F11F993D-98CC-42BE-956A-EB4DA09EA80A}" srcOrd="0" destOrd="0" presId="urn:microsoft.com/office/officeart/2005/8/layout/radial2"/>
    <dgm:cxn modelId="{A5619BDE-CFC6-4B97-BBB6-297A75B03397}" type="presOf" srcId="{3F33BDEF-52C9-489F-A356-1F8FF4D5B691}" destId="{AEAD1D0C-607A-4C0D-B820-4C528AA0F1AC}" srcOrd="0" destOrd="0" presId="urn:microsoft.com/office/officeart/2005/8/layout/radial2"/>
    <dgm:cxn modelId="{CEDFDA47-DEA7-468F-A74C-65A6BFFB40E9}" type="presOf" srcId="{4AB15F58-0A9E-4600-B0BC-F66F49EC81ED}" destId="{168AC26E-6984-4CF2-BA01-1E2B2E80B472}" srcOrd="0" destOrd="0" presId="urn:microsoft.com/office/officeart/2005/8/layout/radial2"/>
    <dgm:cxn modelId="{25D04689-DFDE-47A1-B80D-5C95BD029D67}" type="presOf" srcId="{0D71F7EF-3D52-4A7A-B868-4F861D22BEED}" destId="{DA9A5E6F-9E1C-478E-A45C-DFF92018CFCA}" srcOrd="0" destOrd="0" presId="urn:microsoft.com/office/officeart/2005/8/layout/radial2"/>
    <dgm:cxn modelId="{5FFDB5F1-2AA9-4ADC-84D3-0297ADA0E673}" type="presOf" srcId="{84096BEF-ADF2-4A39-8B4C-862B48611072}" destId="{309190B9-2FF7-4924-BF44-D0161DA6A5B8}" srcOrd="0" destOrd="0" presId="urn:microsoft.com/office/officeart/2005/8/layout/radial2"/>
    <dgm:cxn modelId="{3A9104F5-E048-41D2-989E-2F2F35736922}" srcId="{AA0AE16B-AB5C-41E8-830E-534E88B9577E}" destId="{CA433499-0132-4527-92C4-E93CA2389F49}" srcOrd="1" destOrd="0" parTransId="{A13E2117-1BA8-4629-B6F8-8643D2854002}" sibTransId="{59C6D42D-8154-4082-9A35-7B23F5755CDC}"/>
    <dgm:cxn modelId="{04628344-949A-4B81-B1F5-F17E2747D6A0}" srcId="{AA0AE16B-AB5C-41E8-830E-534E88B9577E}" destId="{0D71F7EF-3D52-4A7A-B868-4F861D22BEED}" srcOrd="0" destOrd="0" parTransId="{3F33BDEF-52C9-489F-A356-1F8FF4D5B691}" sibTransId="{9EA786A9-1B33-404A-B1FE-5B25C495D671}"/>
    <dgm:cxn modelId="{C44A33AE-C088-4122-AC4B-948EE50E6075}" srcId="{0D71F7EF-3D52-4A7A-B868-4F861D22BEED}" destId="{3266ECC2-1926-46BB-9FAC-50D8144EC35C}" srcOrd="0" destOrd="0" parTransId="{3309CCE7-1ADE-4643-84AD-4908DB186EE6}" sibTransId="{5FBABC71-8ACD-4A66-BEAD-A27835915DFC}"/>
    <dgm:cxn modelId="{5DE9D5A4-B200-4DE8-9D10-AF1245886572}" type="presOf" srcId="{3266ECC2-1926-46BB-9FAC-50D8144EC35C}" destId="{537AEE7D-358A-4FB9-83CB-DC08E05C2641}" srcOrd="0" destOrd="0" presId="urn:microsoft.com/office/officeart/2005/8/layout/radial2"/>
    <dgm:cxn modelId="{2C4F5E46-EFB2-4766-934C-8047FC65F209}" type="presOf" srcId="{A13E2117-1BA8-4629-B6F8-8643D2854002}" destId="{2217ED62-56D7-4D13-9222-255BA937574C}" srcOrd="0" destOrd="0" presId="urn:microsoft.com/office/officeart/2005/8/layout/radial2"/>
    <dgm:cxn modelId="{BE0ACA12-1587-439D-A30A-BF059AF89B96}" srcId="{AA0AE16B-AB5C-41E8-830E-534E88B9577E}" destId="{84096BEF-ADF2-4A39-8B4C-862B48611072}" srcOrd="2" destOrd="0" parTransId="{F5721ECF-FA21-448E-8213-DC67478D730D}" sibTransId="{81E287BF-1870-44C1-A0D3-00C2D86A7D49}"/>
    <dgm:cxn modelId="{F92B7E67-AF7B-48E6-AAD0-104D51A21FF5}" type="presParOf" srcId="{C13EA871-FE7D-40A7-AE9C-7B85FC90F268}" destId="{FC5DD13C-7FD1-40B3-87AE-0147A05905DD}" srcOrd="0" destOrd="0" presId="urn:microsoft.com/office/officeart/2005/8/layout/radial2"/>
    <dgm:cxn modelId="{A2CF569D-3189-4A6E-91C5-9A29505AD245}" type="presParOf" srcId="{FC5DD13C-7FD1-40B3-87AE-0147A05905DD}" destId="{2D8ADF96-1E61-4504-9647-1CB104FDC8C0}" srcOrd="0" destOrd="0" presId="urn:microsoft.com/office/officeart/2005/8/layout/radial2"/>
    <dgm:cxn modelId="{AC540820-6194-46E0-BF9E-A192F3142EE8}" type="presParOf" srcId="{2D8ADF96-1E61-4504-9647-1CB104FDC8C0}" destId="{E1DCBEA4-6218-46D9-A336-54671E1242E3}" srcOrd="0" destOrd="0" presId="urn:microsoft.com/office/officeart/2005/8/layout/radial2"/>
    <dgm:cxn modelId="{C1FC3853-0B5D-4EE0-9FE0-197078AA2149}" type="presParOf" srcId="{2D8ADF96-1E61-4504-9647-1CB104FDC8C0}" destId="{92936533-5DCD-4ACC-AB4B-B6FA296E4BBA}" srcOrd="1" destOrd="0" presId="urn:microsoft.com/office/officeart/2005/8/layout/radial2"/>
    <dgm:cxn modelId="{0BFD2DD6-10E5-4C8F-84E9-9FDCA1710BCF}" type="presParOf" srcId="{FC5DD13C-7FD1-40B3-87AE-0147A05905DD}" destId="{AEAD1D0C-607A-4C0D-B820-4C528AA0F1AC}" srcOrd="1" destOrd="0" presId="urn:microsoft.com/office/officeart/2005/8/layout/radial2"/>
    <dgm:cxn modelId="{97C0B89D-0A34-47C7-A2F7-575A6773D3DD}" type="presParOf" srcId="{FC5DD13C-7FD1-40B3-87AE-0147A05905DD}" destId="{4B6F7A0E-4EAE-472B-93D7-256E43C9834A}" srcOrd="2" destOrd="0" presId="urn:microsoft.com/office/officeart/2005/8/layout/radial2"/>
    <dgm:cxn modelId="{56C240D5-9823-46F9-92BC-B5618BA0DCC5}" type="presParOf" srcId="{4B6F7A0E-4EAE-472B-93D7-256E43C9834A}" destId="{DA9A5E6F-9E1C-478E-A45C-DFF92018CFCA}" srcOrd="0" destOrd="0" presId="urn:microsoft.com/office/officeart/2005/8/layout/radial2"/>
    <dgm:cxn modelId="{3EF068C9-3CF2-4075-B06F-489A75D74E0E}" type="presParOf" srcId="{4B6F7A0E-4EAE-472B-93D7-256E43C9834A}" destId="{537AEE7D-358A-4FB9-83CB-DC08E05C2641}" srcOrd="1" destOrd="0" presId="urn:microsoft.com/office/officeart/2005/8/layout/radial2"/>
    <dgm:cxn modelId="{F58700C5-3141-4589-AD2C-F86D99BEEC1A}" type="presParOf" srcId="{FC5DD13C-7FD1-40B3-87AE-0147A05905DD}" destId="{2217ED62-56D7-4D13-9222-255BA937574C}" srcOrd="3" destOrd="0" presId="urn:microsoft.com/office/officeart/2005/8/layout/radial2"/>
    <dgm:cxn modelId="{D676B0C8-F8FD-43F5-ADB6-C48C4FA7FA13}" type="presParOf" srcId="{FC5DD13C-7FD1-40B3-87AE-0147A05905DD}" destId="{71F880E0-E3F1-4D45-B472-A36B426B55C8}" srcOrd="4" destOrd="0" presId="urn:microsoft.com/office/officeart/2005/8/layout/radial2"/>
    <dgm:cxn modelId="{ADE1459D-D9B1-4AB7-AB6F-EC040C01CB85}" type="presParOf" srcId="{71F880E0-E3F1-4D45-B472-A36B426B55C8}" destId="{957A7EB8-DFFD-4BA6-8F85-1E56E30AAA4A}" srcOrd="0" destOrd="0" presId="urn:microsoft.com/office/officeart/2005/8/layout/radial2"/>
    <dgm:cxn modelId="{DF5EC2B9-0514-4A56-8ED4-FE5B854E15EB}" type="presParOf" srcId="{71F880E0-E3F1-4D45-B472-A36B426B55C8}" destId="{2C3B06C8-64EF-4D95-BDDD-C309FE64A892}" srcOrd="1" destOrd="0" presId="urn:microsoft.com/office/officeart/2005/8/layout/radial2"/>
    <dgm:cxn modelId="{39108992-7D47-4E7A-8B97-7B8036FCD5F3}" type="presParOf" srcId="{FC5DD13C-7FD1-40B3-87AE-0147A05905DD}" destId="{F11F993D-98CC-42BE-956A-EB4DA09EA80A}" srcOrd="5" destOrd="0" presId="urn:microsoft.com/office/officeart/2005/8/layout/radial2"/>
    <dgm:cxn modelId="{055AABFD-ED14-4DE5-BA11-DFE1E9F9B783}" type="presParOf" srcId="{FC5DD13C-7FD1-40B3-87AE-0147A05905DD}" destId="{11DCF7D0-5E3C-4420-8CC9-6B211102625E}" srcOrd="6" destOrd="0" presId="urn:microsoft.com/office/officeart/2005/8/layout/radial2"/>
    <dgm:cxn modelId="{40FA8D66-A1CB-4189-98D0-8FBD31DDC1B6}" type="presParOf" srcId="{11DCF7D0-5E3C-4420-8CC9-6B211102625E}" destId="{309190B9-2FF7-4924-BF44-D0161DA6A5B8}" srcOrd="0" destOrd="0" presId="urn:microsoft.com/office/officeart/2005/8/layout/radial2"/>
    <dgm:cxn modelId="{256CE359-F430-4D51-85B2-8A06A82BD3D3}" type="presParOf" srcId="{11DCF7D0-5E3C-4420-8CC9-6B211102625E}" destId="{168AC26E-6984-4CF2-BA01-1E2B2E80B472}" srcOrd="1" destOrd="0" presId="urn:microsoft.com/office/officeart/2005/8/layout/radial2"/>
  </dgm:cxnLst>
  <dgm:bg>
    <a:solidFill>
      <a:schemeClr val="bg1"/>
    </a:solidFill>
  </dgm:bg>
  <dgm:whole>
    <a:ln w="57150"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26BE6-7548-435B-AB0F-3C1FB8BA4A82}"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CBA3149F-5C89-4A82-938E-90552300F2CD}">
      <dgm:prSet custT="1"/>
      <dgm:spPr>
        <a:solidFill>
          <a:schemeClr val="tx2">
            <a:lumMod val="75000"/>
          </a:schemeClr>
        </a:solidFill>
        <a:ln w="25400">
          <a:noFill/>
        </a:ln>
      </dgm:spPr>
      <dgm:t>
        <a:bodyPr/>
        <a:lstStyle/>
        <a:p>
          <a:pPr rtl="0"/>
          <a:r>
            <a:rPr lang="en-US" sz="2800" b="1" dirty="0" smtClean="0">
              <a:solidFill>
                <a:schemeClr val="bg1"/>
              </a:solidFill>
              <a:effectLst>
                <a:outerShdw blurRad="38100" dist="38100" dir="2700000" algn="tl">
                  <a:srgbClr val="000000">
                    <a:alpha val="43137"/>
                  </a:srgbClr>
                </a:outerShdw>
              </a:effectLst>
              <a:latin typeface="+mn-lt"/>
              <a:cs typeface="Arial" pitchFamily="34" charset="0"/>
            </a:rPr>
            <a:t>Customer Experience Standards</a:t>
          </a:r>
          <a:endParaRPr lang="en-US" sz="2800" b="1" dirty="0">
            <a:solidFill>
              <a:schemeClr val="bg1"/>
            </a:solidFill>
            <a:effectLst>
              <a:outerShdw blurRad="38100" dist="38100" dir="2700000" algn="tl">
                <a:srgbClr val="000000">
                  <a:alpha val="43137"/>
                </a:srgbClr>
              </a:outerShdw>
            </a:effectLst>
            <a:latin typeface="+mn-lt"/>
            <a:cs typeface="Arial" pitchFamily="34" charset="0"/>
          </a:endParaRPr>
        </a:p>
      </dgm:t>
    </dgm:pt>
    <dgm:pt modelId="{1966D7A5-7FAC-4EAF-9E67-BB62228F652A}" type="parTrans" cxnId="{8F088C52-2233-4F3F-B7FD-B1966AFC1A6D}">
      <dgm:prSet/>
      <dgm:spPr/>
      <dgm:t>
        <a:bodyPr/>
        <a:lstStyle/>
        <a:p>
          <a:endParaRPr lang="en-US"/>
        </a:p>
      </dgm:t>
    </dgm:pt>
    <dgm:pt modelId="{50684B54-0E48-43A9-B444-DB814189C556}" type="sibTrans" cxnId="{8F088C52-2233-4F3F-B7FD-B1966AFC1A6D}">
      <dgm:prSet/>
      <dgm:spPr/>
      <dgm:t>
        <a:bodyPr/>
        <a:lstStyle/>
        <a:p>
          <a:endParaRPr lang="en-US"/>
        </a:p>
      </dgm:t>
    </dgm:pt>
    <dgm:pt modelId="{C6FB61DB-AAA0-45EE-867C-172974CA8668}">
      <dgm:prSet custT="1"/>
      <dgm:spPr>
        <a:solidFill>
          <a:schemeClr val="bg1">
            <a:alpha val="90000"/>
          </a:schemeClr>
        </a:solidFill>
      </dgm:spPr>
      <dgm:t>
        <a:bodyPr/>
        <a:lstStyle/>
        <a:p>
          <a:pPr rtl="0"/>
          <a:r>
            <a:rPr lang="en-US" sz="1200" b="1" dirty="0" smtClean="0">
              <a:solidFill>
                <a:schemeClr val="tx1"/>
              </a:solidFill>
              <a:latin typeface="+mn-lt"/>
              <a:cs typeface="Arial" pitchFamily="34" charset="0"/>
            </a:rPr>
            <a:t>Narrate the Story</a:t>
          </a:r>
          <a:endParaRPr lang="en-US" sz="1200" b="1" dirty="0">
            <a:solidFill>
              <a:schemeClr val="tx1"/>
            </a:solidFill>
            <a:latin typeface="+mn-lt"/>
            <a:cs typeface="Arial" pitchFamily="34" charset="0"/>
          </a:endParaRPr>
        </a:p>
      </dgm:t>
    </dgm:pt>
    <dgm:pt modelId="{79D8899D-CF79-4BA5-9497-366023631374}" type="parTrans" cxnId="{8FB6DCD2-8D6D-404E-B547-BBD5584259C8}">
      <dgm:prSet/>
      <dgm:spPr/>
      <dgm:t>
        <a:bodyPr/>
        <a:lstStyle/>
        <a:p>
          <a:endParaRPr lang="en-US"/>
        </a:p>
      </dgm:t>
    </dgm:pt>
    <dgm:pt modelId="{63D27EC2-31A6-423D-8744-391CBF2A97BD}" type="sibTrans" cxnId="{8FB6DCD2-8D6D-404E-B547-BBD5584259C8}">
      <dgm:prSet/>
      <dgm:spPr/>
      <dgm:t>
        <a:bodyPr/>
        <a:lstStyle/>
        <a:p>
          <a:endParaRPr lang="en-US"/>
        </a:p>
      </dgm:t>
    </dgm:pt>
    <dgm:pt modelId="{8A978474-02EA-4EBB-B602-33B855EBA019}">
      <dgm:prSet custT="1"/>
      <dgm:spPr>
        <a:solidFill>
          <a:schemeClr val="bg1">
            <a:alpha val="90000"/>
          </a:schemeClr>
        </a:solidFill>
      </dgm:spPr>
      <dgm:t>
        <a:bodyPr/>
        <a:lstStyle/>
        <a:p>
          <a:pPr rtl="0"/>
          <a:r>
            <a:rPr lang="en-US" sz="1200" b="1" dirty="0" smtClean="0">
              <a:solidFill>
                <a:schemeClr val="tx1"/>
              </a:solidFill>
              <a:latin typeface="+mn-lt"/>
              <a:cs typeface="Arial" pitchFamily="34" charset="0"/>
            </a:rPr>
            <a:t>Trusting Interactions</a:t>
          </a:r>
          <a:endParaRPr lang="en-US" sz="1200" b="1" dirty="0">
            <a:solidFill>
              <a:schemeClr val="tx1"/>
            </a:solidFill>
            <a:latin typeface="+mn-lt"/>
            <a:cs typeface="Arial" pitchFamily="34" charset="0"/>
          </a:endParaRPr>
        </a:p>
      </dgm:t>
    </dgm:pt>
    <dgm:pt modelId="{C326D8E0-1D6F-4D77-9E07-E6E9A2322403}" type="parTrans" cxnId="{5BE23A81-C201-4B64-913A-6D7036D328C1}">
      <dgm:prSet/>
      <dgm:spPr/>
      <dgm:t>
        <a:bodyPr/>
        <a:lstStyle/>
        <a:p>
          <a:endParaRPr lang="en-US"/>
        </a:p>
      </dgm:t>
    </dgm:pt>
    <dgm:pt modelId="{0EC4893F-B07D-4334-B9D5-FE15F741145E}" type="sibTrans" cxnId="{5BE23A81-C201-4B64-913A-6D7036D328C1}">
      <dgm:prSet/>
      <dgm:spPr/>
      <dgm:t>
        <a:bodyPr/>
        <a:lstStyle/>
        <a:p>
          <a:endParaRPr lang="en-US"/>
        </a:p>
      </dgm:t>
    </dgm:pt>
    <dgm:pt modelId="{1A31019B-D148-4A35-8726-28919A4DA77D}">
      <dgm:prSet custT="1"/>
      <dgm:spPr>
        <a:solidFill>
          <a:schemeClr val="bg1">
            <a:alpha val="90000"/>
          </a:schemeClr>
        </a:solidFill>
      </dgm:spPr>
      <dgm:t>
        <a:bodyPr/>
        <a:lstStyle/>
        <a:p>
          <a:pPr rtl="0"/>
          <a:r>
            <a:rPr lang="en-US" sz="1200" b="1" dirty="0" smtClean="0">
              <a:solidFill>
                <a:schemeClr val="tx1"/>
              </a:solidFill>
              <a:latin typeface="+mn-lt"/>
              <a:cs typeface="Arial" pitchFamily="34" charset="0"/>
            </a:rPr>
            <a:t>Sacred Moments</a:t>
          </a:r>
          <a:endParaRPr lang="en-US" sz="1200" b="1" dirty="0">
            <a:solidFill>
              <a:schemeClr val="tx1"/>
            </a:solidFill>
            <a:latin typeface="+mn-lt"/>
            <a:cs typeface="Arial" pitchFamily="34" charset="0"/>
          </a:endParaRPr>
        </a:p>
      </dgm:t>
    </dgm:pt>
    <dgm:pt modelId="{2155F660-8CA5-4118-B158-39758F1D4497}" type="parTrans" cxnId="{D90A1583-2EE2-4057-B8AD-66A7F8684BEE}">
      <dgm:prSet/>
      <dgm:spPr/>
      <dgm:t>
        <a:bodyPr/>
        <a:lstStyle/>
        <a:p>
          <a:endParaRPr lang="en-US"/>
        </a:p>
      </dgm:t>
    </dgm:pt>
    <dgm:pt modelId="{24B8A500-DC60-4FD4-A782-B2B9B6688012}" type="sibTrans" cxnId="{D90A1583-2EE2-4057-B8AD-66A7F8684BEE}">
      <dgm:prSet/>
      <dgm:spPr/>
      <dgm:t>
        <a:bodyPr/>
        <a:lstStyle/>
        <a:p>
          <a:endParaRPr lang="en-US"/>
        </a:p>
      </dgm:t>
    </dgm:pt>
    <dgm:pt modelId="{469B8EFF-DF9D-4BF8-AD10-47E58B6CFE79}">
      <dgm:prSet custT="1"/>
      <dgm:spPr>
        <a:solidFill>
          <a:schemeClr val="bg1">
            <a:alpha val="90000"/>
          </a:schemeClr>
        </a:solidFill>
      </dgm:spPr>
      <dgm:t>
        <a:bodyPr/>
        <a:lstStyle/>
        <a:p>
          <a:r>
            <a:rPr lang="en-US" sz="800" b="1" dirty="0" smtClean="0">
              <a:solidFill>
                <a:schemeClr val="tx1"/>
              </a:solidFill>
              <a:latin typeface="+mn-lt"/>
              <a:cs typeface="Arial" pitchFamily="34" charset="0"/>
            </a:rPr>
            <a:t>CICARE</a:t>
          </a:r>
        </a:p>
      </dgm:t>
    </dgm:pt>
    <dgm:pt modelId="{29B4D89D-0BC5-4C6D-810B-FA1A8B9FA5A9}" type="parTrans" cxnId="{2ABD5C19-EC5A-4DD7-B582-FBF567FAAFA7}">
      <dgm:prSet/>
      <dgm:spPr/>
      <dgm:t>
        <a:bodyPr/>
        <a:lstStyle/>
        <a:p>
          <a:endParaRPr lang="en-US"/>
        </a:p>
      </dgm:t>
    </dgm:pt>
    <dgm:pt modelId="{74F95064-8E64-46CC-A0F4-2080C3AE61C1}" type="sibTrans" cxnId="{2ABD5C19-EC5A-4DD7-B582-FBF567FAAFA7}">
      <dgm:prSet/>
      <dgm:spPr/>
      <dgm:t>
        <a:bodyPr/>
        <a:lstStyle/>
        <a:p>
          <a:endParaRPr lang="en-US"/>
        </a:p>
      </dgm:t>
    </dgm:pt>
    <dgm:pt modelId="{C0E8A860-BE6E-4722-BA11-D443328EBD3C}">
      <dgm:prSet custT="1"/>
      <dgm:spPr>
        <a:solidFill>
          <a:schemeClr val="tx2">
            <a:lumMod val="75000"/>
          </a:schemeClr>
        </a:solidFill>
        <a:ln w="25400">
          <a:noFill/>
        </a:ln>
      </dgm:spPr>
      <dgm:t>
        <a:bodyPr/>
        <a:lstStyle/>
        <a:p>
          <a:r>
            <a:rPr lang="en-US" sz="2800" b="1" dirty="0" smtClean="0">
              <a:effectLst>
                <a:outerShdw blurRad="38100" dist="38100" dir="2700000" algn="tl">
                  <a:srgbClr val="000000">
                    <a:alpha val="43137"/>
                  </a:srgbClr>
                </a:outerShdw>
              </a:effectLst>
              <a:latin typeface="+mj-lt"/>
              <a:cs typeface="Arial" pitchFamily="34" charset="0"/>
            </a:rPr>
            <a:t>Starfish Experience</a:t>
          </a:r>
          <a:endParaRPr lang="en-US" sz="2800" b="1" dirty="0">
            <a:effectLst>
              <a:outerShdw blurRad="38100" dist="38100" dir="2700000" algn="tl">
                <a:srgbClr val="000000">
                  <a:alpha val="43137"/>
                </a:srgbClr>
              </a:outerShdw>
            </a:effectLst>
            <a:latin typeface="+mj-lt"/>
            <a:cs typeface="Arial" pitchFamily="34" charset="0"/>
          </a:endParaRPr>
        </a:p>
      </dgm:t>
    </dgm:pt>
    <dgm:pt modelId="{2EAAF7E8-E4F1-43F7-BE2D-6EF770D38BC6}" type="parTrans" cxnId="{AD5DB18D-54B3-46DF-821A-B139356E3222}">
      <dgm:prSet/>
      <dgm:spPr/>
      <dgm:t>
        <a:bodyPr/>
        <a:lstStyle/>
        <a:p>
          <a:endParaRPr lang="en-US"/>
        </a:p>
      </dgm:t>
    </dgm:pt>
    <dgm:pt modelId="{A3AC910D-CF81-43A1-AA12-ACBDC85FEC4F}" type="sibTrans" cxnId="{AD5DB18D-54B3-46DF-821A-B139356E3222}">
      <dgm:prSet/>
      <dgm:spPr/>
      <dgm:t>
        <a:bodyPr/>
        <a:lstStyle/>
        <a:p>
          <a:endParaRPr lang="en-US"/>
        </a:p>
      </dgm:t>
    </dgm:pt>
    <dgm:pt modelId="{15D4B2B3-1FD5-4B4C-94F2-75E29EA23C0C}">
      <dgm:prSet custT="1"/>
      <dgm:spPr>
        <a:solidFill>
          <a:schemeClr val="bg1">
            <a:alpha val="90000"/>
          </a:schemeClr>
        </a:solidFill>
      </dgm:spPr>
      <dgm:t>
        <a:bodyPr/>
        <a:lstStyle/>
        <a:p>
          <a:pPr rtl="0"/>
          <a:r>
            <a:rPr lang="en-US" sz="800" b="1" dirty="0" smtClean="0">
              <a:solidFill>
                <a:schemeClr val="tx1"/>
              </a:solidFill>
              <a:latin typeface="+mn-lt"/>
            </a:rPr>
            <a:t>I</a:t>
          </a:r>
          <a:r>
            <a:rPr lang="en-US" sz="800" b="1" dirty="0" smtClean="0">
              <a:solidFill>
                <a:schemeClr val="tx1"/>
              </a:solidFill>
              <a:latin typeface="+mn-lt"/>
              <a:cs typeface="Arial" pitchFamily="34" charset="0"/>
            </a:rPr>
            <a:t> will say “please” and “thank you”</a:t>
          </a:r>
          <a:endParaRPr lang="en-US" sz="800" b="1" dirty="0">
            <a:solidFill>
              <a:schemeClr val="tx1"/>
            </a:solidFill>
            <a:latin typeface="+mn-lt"/>
            <a:cs typeface="Arial" pitchFamily="34" charset="0"/>
          </a:endParaRPr>
        </a:p>
      </dgm:t>
    </dgm:pt>
    <dgm:pt modelId="{7F6590F3-1C8D-492B-BBD6-DE21658A427E}" type="parTrans" cxnId="{A42C687E-A35F-4C0F-A05F-364E529A5EF9}">
      <dgm:prSet/>
      <dgm:spPr/>
      <dgm:t>
        <a:bodyPr/>
        <a:lstStyle/>
        <a:p>
          <a:endParaRPr lang="en-US"/>
        </a:p>
      </dgm:t>
    </dgm:pt>
    <dgm:pt modelId="{804E7CC6-90A6-411B-9EF5-EB7273049ED1}" type="sibTrans" cxnId="{A42C687E-A35F-4C0F-A05F-364E529A5EF9}">
      <dgm:prSet/>
      <dgm:spPr/>
      <dgm:t>
        <a:bodyPr/>
        <a:lstStyle/>
        <a:p>
          <a:endParaRPr lang="en-US"/>
        </a:p>
      </dgm:t>
    </dgm:pt>
    <dgm:pt modelId="{E1C94A9D-4E19-4E19-8F57-D416032B66EE}">
      <dgm:prSet custT="1"/>
      <dgm:spPr>
        <a:solidFill>
          <a:schemeClr val="bg1">
            <a:alpha val="90000"/>
          </a:schemeClr>
        </a:solidFill>
      </dgm:spPr>
      <dgm:t>
        <a:bodyPr/>
        <a:lstStyle/>
        <a:p>
          <a:r>
            <a:rPr lang="en-US" sz="800" b="1" dirty="0" smtClean="0">
              <a:solidFill>
                <a:schemeClr val="tx1"/>
              </a:solidFill>
              <a:latin typeface="+mn-lt"/>
              <a:cs typeface="Arial" pitchFamily="34" charset="0"/>
            </a:rPr>
            <a:t>I will always introduce myself</a:t>
          </a:r>
        </a:p>
      </dgm:t>
    </dgm:pt>
    <dgm:pt modelId="{05F49426-59D6-419B-9E17-8008DF34B664}" type="parTrans" cxnId="{1DD321F7-6EC1-4541-9408-37C27423CB4F}">
      <dgm:prSet/>
      <dgm:spPr/>
      <dgm:t>
        <a:bodyPr/>
        <a:lstStyle/>
        <a:p>
          <a:endParaRPr lang="en-US"/>
        </a:p>
      </dgm:t>
    </dgm:pt>
    <dgm:pt modelId="{3AE03F24-BA96-45A6-9A92-FF02F6D23FA3}" type="sibTrans" cxnId="{1DD321F7-6EC1-4541-9408-37C27423CB4F}">
      <dgm:prSet/>
      <dgm:spPr/>
      <dgm:t>
        <a:bodyPr/>
        <a:lstStyle/>
        <a:p>
          <a:endParaRPr lang="en-US"/>
        </a:p>
      </dgm:t>
    </dgm:pt>
    <dgm:pt modelId="{2BB8C4F3-085C-40BB-8E30-E06D7B30DA01}">
      <dgm:prSet custT="1"/>
      <dgm:spPr>
        <a:solidFill>
          <a:schemeClr val="bg1">
            <a:alpha val="90000"/>
          </a:schemeClr>
        </a:solidFill>
      </dgm:spPr>
      <dgm:t>
        <a:bodyPr/>
        <a:lstStyle/>
        <a:p>
          <a:r>
            <a:rPr lang="en-US" sz="800" b="1" dirty="0" smtClean="0">
              <a:solidFill>
                <a:schemeClr val="tx1"/>
              </a:solidFill>
              <a:latin typeface="+mn-lt"/>
              <a:cs typeface="Arial" pitchFamily="34" charset="0"/>
            </a:rPr>
            <a:t>I will always wear my name tag in a visible location</a:t>
          </a:r>
        </a:p>
      </dgm:t>
    </dgm:pt>
    <dgm:pt modelId="{D3E7F220-AEDE-4998-8748-01D8BF4921B0}" type="parTrans" cxnId="{4024F83B-43E8-4A8A-A0B4-A5B1CF02646F}">
      <dgm:prSet/>
      <dgm:spPr/>
      <dgm:t>
        <a:bodyPr/>
        <a:lstStyle/>
        <a:p>
          <a:endParaRPr lang="en-US"/>
        </a:p>
      </dgm:t>
    </dgm:pt>
    <dgm:pt modelId="{F942F2DA-E0A0-4ABC-8638-0C375B995CEC}" type="sibTrans" cxnId="{4024F83B-43E8-4A8A-A0B4-A5B1CF02646F}">
      <dgm:prSet/>
      <dgm:spPr/>
      <dgm:t>
        <a:bodyPr/>
        <a:lstStyle/>
        <a:p>
          <a:endParaRPr lang="en-US"/>
        </a:p>
      </dgm:t>
    </dgm:pt>
    <dgm:pt modelId="{84A8ED2D-8A0D-4567-B776-FA49C7A1EDA6}">
      <dgm:prSet custT="1"/>
      <dgm:spPr>
        <a:solidFill>
          <a:schemeClr val="bg1">
            <a:alpha val="90000"/>
          </a:schemeClr>
        </a:solidFill>
      </dgm:spPr>
      <dgm:t>
        <a:bodyPr/>
        <a:lstStyle/>
        <a:p>
          <a:r>
            <a:rPr lang="en-US" sz="800" b="1" dirty="0" smtClean="0">
              <a:solidFill>
                <a:schemeClr val="tx1"/>
              </a:solidFill>
              <a:latin typeface="+mn-lt"/>
              <a:cs typeface="Arial" pitchFamily="34" charset="0"/>
            </a:rPr>
            <a:t>I will smile, make eye contact and greet those near me.</a:t>
          </a:r>
        </a:p>
      </dgm:t>
    </dgm:pt>
    <dgm:pt modelId="{2F9CF013-EE50-464C-A0C3-0899838391A4}" type="parTrans" cxnId="{73E852A3-DDAA-4D70-9E2D-15B4750A3C25}">
      <dgm:prSet/>
      <dgm:spPr/>
      <dgm:t>
        <a:bodyPr/>
        <a:lstStyle/>
        <a:p>
          <a:endParaRPr lang="en-US"/>
        </a:p>
      </dgm:t>
    </dgm:pt>
    <dgm:pt modelId="{E25CD0E5-A63D-465D-A5E5-F48FA79A1044}" type="sibTrans" cxnId="{73E852A3-DDAA-4D70-9E2D-15B4750A3C25}">
      <dgm:prSet/>
      <dgm:spPr/>
      <dgm:t>
        <a:bodyPr/>
        <a:lstStyle/>
        <a:p>
          <a:endParaRPr lang="en-US"/>
        </a:p>
      </dgm:t>
    </dgm:pt>
    <dgm:pt modelId="{A9004496-F101-4C1A-AE25-40AB0AC58CED}">
      <dgm:prSet custT="1"/>
      <dgm:spPr>
        <a:solidFill>
          <a:schemeClr val="bg1">
            <a:alpha val="90000"/>
          </a:schemeClr>
        </a:solidFill>
      </dgm:spPr>
      <dgm:t>
        <a:bodyPr/>
        <a:lstStyle/>
        <a:p>
          <a:r>
            <a:rPr lang="en-US" sz="800" b="1" dirty="0" smtClean="0">
              <a:solidFill>
                <a:schemeClr val="tx1"/>
              </a:solidFill>
              <a:latin typeface="+mn-lt"/>
              <a:cs typeface="Arial" pitchFamily="34" charset="0"/>
            </a:rPr>
            <a:t>I will ask “is there anything I can do for you” and respond with “my pleasure”</a:t>
          </a:r>
        </a:p>
      </dgm:t>
    </dgm:pt>
    <dgm:pt modelId="{A809EEA2-49AB-4B37-80BE-FC439787AF75}" type="sibTrans" cxnId="{513B7B7A-316C-499A-B61E-A4878CC17EFA}">
      <dgm:prSet/>
      <dgm:spPr/>
      <dgm:t>
        <a:bodyPr/>
        <a:lstStyle/>
        <a:p>
          <a:endParaRPr lang="en-US"/>
        </a:p>
      </dgm:t>
    </dgm:pt>
    <dgm:pt modelId="{E1E8BFCF-1724-4852-9A23-4E3C7272E1B0}" type="parTrans" cxnId="{513B7B7A-316C-499A-B61E-A4878CC17EFA}">
      <dgm:prSet/>
      <dgm:spPr/>
      <dgm:t>
        <a:bodyPr/>
        <a:lstStyle/>
        <a:p>
          <a:endParaRPr lang="en-US"/>
        </a:p>
      </dgm:t>
    </dgm:pt>
    <dgm:pt modelId="{413D072C-C394-4881-B4AD-321C06FC57BE}" type="pres">
      <dgm:prSet presAssocID="{61C26BE6-7548-435B-AB0F-3C1FB8BA4A82}" presName="Name0" presStyleCnt="0">
        <dgm:presLayoutVars>
          <dgm:dir/>
          <dgm:animLvl val="lvl"/>
          <dgm:resizeHandles val="exact"/>
        </dgm:presLayoutVars>
      </dgm:prSet>
      <dgm:spPr/>
      <dgm:t>
        <a:bodyPr/>
        <a:lstStyle/>
        <a:p>
          <a:endParaRPr lang="en-US"/>
        </a:p>
      </dgm:t>
    </dgm:pt>
    <dgm:pt modelId="{9CAAC290-6BAF-485A-9ABD-901C009BFAFD}" type="pres">
      <dgm:prSet presAssocID="{C0E8A860-BE6E-4722-BA11-D443328EBD3C}" presName="boxAndChildren" presStyleCnt="0"/>
      <dgm:spPr/>
      <dgm:t>
        <a:bodyPr/>
        <a:lstStyle/>
        <a:p>
          <a:endParaRPr lang="en-US"/>
        </a:p>
      </dgm:t>
    </dgm:pt>
    <dgm:pt modelId="{F0134540-8D1F-4C72-A1A6-63B200E0EAF8}" type="pres">
      <dgm:prSet presAssocID="{C0E8A860-BE6E-4722-BA11-D443328EBD3C}" presName="parentTextBox" presStyleLbl="node1" presStyleIdx="0" presStyleCnt="2"/>
      <dgm:spPr/>
      <dgm:t>
        <a:bodyPr/>
        <a:lstStyle/>
        <a:p>
          <a:endParaRPr lang="en-US"/>
        </a:p>
      </dgm:t>
    </dgm:pt>
    <dgm:pt modelId="{EFA9DE91-0D7D-4AB8-9528-45CC9E5555F5}" type="pres">
      <dgm:prSet presAssocID="{C0E8A860-BE6E-4722-BA11-D443328EBD3C}" presName="entireBox" presStyleLbl="node1" presStyleIdx="0" presStyleCnt="2" custLinFactNeighborY="3509"/>
      <dgm:spPr/>
      <dgm:t>
        <a:bodyPr/>
        <a:lstStyle/>
        <a:p>
          <a:endParaRPr lang="en-US"/>
        </a:p>
      </dgm:t>
    </dgm:pt>
    <dgm:pt modelId="{8D313EBB-F967-4BB6-9104-3239509C9F40}" type="pres">
      <dgm:prSet presAssocID="{C0E8A860-BE6E-4722-BA11-D443328EBD3C}" presName="descendantBox" presStyleCnt="0"/>
      <dgm:spPr/>
      <dgm:t>
        <a:bodyPr/>
        <a:lstStyle/>
        <a:p>
          <a:endParaRPr lang="en-US"/>
        </a:p>
      </dgm:t>
    </dgm:pt>
    <dgm:pt modelId="{BD5CD850-FF14-4CE3-9BBC-80E5D9C82205}" type="pres">
      <dgm:prSet presAssocID="{C6FB61DB-AAA0-45EE-867C-172974CA8668}" presName="childTextBox" presStyleLbl="fgAccFollowNode1" presStyleIdx="0" presStyleCnt="9" custLinFactNeighborY="4596">
        <dgm:presLayoutVars>
          <dgm:bulletEnabled val="1"/>
        </dgm:presLayoutVars>
      </dgm:prSet>
      <dgm:spPr/>
      <dgm:t>
        <a:bodyPr/>
        <a:lstStyle/>
        <a:p>
          <a:endParaRPr lang="en-US"/>
        </a:p>
      </dgm:t>
    </dgm:pt>
    <dgm:pt modelId="{D3BB9D35-D2E0-40E8-904F-A1B84FC44A62}" type="pres">
      <dgm:prSet presAssocID="{8A978474-02EA-4EBB-B602-33B855EBA019}" presName="childTextBox" presStyleLbl="fgAccFollowNode1" presStyleIdx="1" presStyleCnt="9" custLinFactNeighborY="4596">
        <dgm:presLayoutVars>
          <dgm:bulletEnabled val="1"/>
        </dgm:presLayoutVars>
      </dgm:prSet>
      <dgm:spPr/>
      <dgm:t>
        <a:bodyPr/>
        <a:lstStyle/>
        <a:p>
          <a:endParaRPr lang="en-US"/>
        </a:p>
      </dgm:t>
    </dgm:pt>
    <dgm:pt modelId="{CD8C16A9-8EE0-4A11-A453-2945A85446A6}" type="pres">
      <dgm:prSet presAssocID="{1A31019B-D148-4A35-8726-28919A4DA77D}" presName="childTextBox" presStyleLbl="fgAccFollowNode1" presStyleIdx="2" presStyleCnt="9" custLinFactNeighborY="4595">
        <dgm:presLayoutVars>
          <dgm:bulletEnabled val="1"/>
        </dgm:presLayoutVars>
      </dgm:prSet>
      <dgm:spPr/>
      <dgm:t>
        <a:bodyPr/>
        <a:lstStyle/>
        <a:p>
          <a:endParaRPr lang="en-US"/>
        </a:p>
      </dgm:t>
    </dgm:pt>
    <dgm:pt modelId="{34D4C576-B61B-4CF3-9FF1-194D19963FAA}" type="pres">
      <dgm:prSet presAssocID="{50684B54-0E48-43A9-B444-DB814189C556}" presName="sp" presStyleCnt="0"/>
      <dgm:spPr/>
      <dgm:t>
        <a:bodyPr/>
        <a:lstStyle/>
        <a:p>
          <a:endParaRPr lang="en-US"/>
        </a:p>
      </dgm:t>
    </dgm:pt>
    <dgm:pt modelId="{A9F73B08-0592-44A5-AF58-56897A9E274E}" type="pres">
      <dgm:prSet presAssocID="{CBA3149F-5C89-4A82-938E-90552300F2CD}" presName="arrowAndChildren" presStyleCnt="0"/>
      <dgm:spPr/>
      <dgm:t>
        <a:bodyPr/>
        <a:lstStyle/>
        <a:p>
          <a:endParaRPr lang="en-US"/>
        </a:p>
      </dgm:t>
    </dgm:pt>
    <dgm:pt modelId="{4D15D95A-543E-4CB5-B0EF-6D8F35742473}" type="pres">
      <dgm:prSet presAssocID="{CBA3149F-5C89-4A82-938E-90552300F2CD}" presName="parentTextArrow" presStyleLbl="node1" presStyleIdx="0" presStyleCnt="2"/>
      <dgm:spPr/>
      <dgm:t>
        <a:bodyPr/>
        <a:lstStyle/>
        <a:p>
          <a:endParaRPr lang="en-US"/>
        </a:p>
      </dgm:t>
    </dgm:pt>
    <dgm:pt modelId="{B4FD28B0-13BA-47EB-AFEE-EA23CC890BA3}" type="pres">
      <dgm:prSet presAssocID="{CBA3149F-5C89-4A82-938E-90552300F2CD}" presName="arrow" presStyleLbl="node1" presStyleIdx="1" presStyleCnt="2" custLinFactNeighborY="-4284"/>
      <dgm:spPr/>
      <dgm:t>
        <a:bodyPr/>
        <a:lstStyle/>
        <a:p>
          <a:endParaRPr lang="en-US"/>
        </a:p>
      </dgm:t>
    </dgm:pt>
    <dgm:pt modelId="{B8EB7345-3027-493C-B554-2A7022FE6270}" type="pres">
      <dgm:prSet presAssocID="{CBA3149F-5C89-4A82-938E-90552300F2CD}" presName="descendantArrow" presStyleCnt="0"/>
      <dgm:spPr/>
      <dgm:t>
        <a:bodyPr/>
        <a:lstStyle/>
        <a:p>
          <a:endParaRPr lang="en-US"/>
        </a:p>
      </dgm:t>
    </dgm:pt>
    <dgm:pt modelId="{325A2DFF-1603-4A16-9A44-D2477B5B3863}" type="pres">
      <dgm:prSet presAssocID="{15D4B2B3-1FD5-4B4C-94F2-75E29EA23C0C}" presName="childTextArrow" presStyleLbl="fgAccFollowNode1" presStyleIdx="3" presStyleCnt="9" custScaleX="1614660" custScaleY="99491" custLinFactNeighborX="-2645" custLinFactNeighborY="803">
        <dgm:presLayoutVars>
          <dgm:bulletEnabled val="1"/>
        </dgm:presLayoutVars>
      </dgm:prSet>
      <dgm:spPr/>
      <dgm:t>
        <a:bodyPr/>
        <a:lstStyle/>
        <a:p>
          <a:endParaRPr lang="en-US"/>
        </a:p>
      </dgm:t>
    </dgm:pt>
    <dgm:pt modelId="{28C58AC9-076A-4702-B369-7D9EC9891B1F}" type="pres">
      <dgm:prSet presAssocID="{A9004496-F101-4C1A-AE25-40AB0AC58CED}" presName="childTextArrow" presStyleLbl="fgAccFollowNode1" presStyleIdx="4" presStyleCnt="9" custScaleX="1369389" custLinFactNeighborY="803">
        <dgm:presLayoutVars>
          <dgm:bulletEnabled val="1"/>
        </dgm:presLayoutVars>
      </dgm:prSet>
      <dgm:spPr/>
      <dgm:t>
        <a:bodyPr/>
        <a:lstStyle/>
        <a:p>
          <a:endParaRPr lang="en-US"/>
        </a:p>
      </dgm:t>
    </dgm:pt>
    <dgm:pt modelId="{756D6FD5-0569-471A-BF85-1D8023285200}" type="pres">
      <dgm:prSet presAssocID="{E1C94A9D-4E19-4E19-8F57-D416032B66EE}" presName="childTextArrow" presStyleLbl="fgAccFollowNode1" presStyleIdx="5" presStyleCnt="9" custScaleX="1612256" custLinFactNeighborY="1846">
        <dgm:presLayoutVars>
          <dgm:bulletEnabled val="1"/>
        </dgm:presLayoutVars>
      </dgm:prSet>
      <dgm:spPr/>
      <dgm:t>
        <a:bodyPr/>
        <a:lstStyle/>
        <a:p>
          <a:endParaRPr lang="en-US"/>
        </a:p>
      </dgm:t>
    </dgm:pt>
    <dgm:pt modelId="{26287FA6-924A-471D-8F6B-BB63F354F9D9}" type="pres">
      <dgm:prSet presAssocID="{2BB8C4F3-085C-40BB-8E30-E06D7B30DA01}" presName="childTextArrow" presStyleLbl="fgAccFollowNode1" presStyleIdx="6" presStyleCnt="9" custScaleX="1694935">
        <dgm:presLayoutVars>
          <dgm:bulletEnabled val="1"/>
        </dgm:presLayoutVars>
      </dgm:prSet>
      <dgm:spPr/>
      <dgm:t>
        <a:bodyPr/>
        <a:lstStyle/>
        <a:p>
          <a:endParaRPr lang="en-US"/>
        </a:p>
      </dgm:t>
    </dgm:pt>
    <dgm:pt modelId="{4B2F4FC6-5D49-4C23-B787-EA38CC5AABA2}" type="pres">
      <dgm:prSet presAssocID="{84A8ED2D-8A0D-4567-B776-FA49C7A1EDA6}" presName="childTextArrow" presStyleLbl="fgAccFollowNode1" presStyleIdx="7" presStyleCnt="9" custScaleX="2000000">
        <dgm:presLayoutVars>
          <dgm:bulletEnabled val="1"/>
        </dgm:presLayoutVars>
      </dgm:prSet>
      <dgm:spPr/>
      <dgm:t>
        <a:bodyPr/>
        <a:lstStyle/>
        <a:p>
          <a:endParaRPr lang="en-US"/>
        </a:p>
      </dgm:t>
    </dgm:pt>
    <dgm:pt modelId="{BF30C42B-23F3-4CCD-A3B7-5953B31F5C2C}" type="pres">
      <dgm:prSet presAssocID="{469B8EFF-DF9D-4BF8-AD10-47E58B6CFE79}" presName="childTextArrow" presStyleLbl="fgAccFollowNode1" presStyleIdx="8" presStyleCnt="9" custScaleX="1218198">
        <dgm:presLayoutVars>
          <dgm:bulletEnabled val="1"/>
        </dgm:presLayoutVars>
      </dgm:prSet>
      <dgm:spPr/>
      <dgm:t>
        <a:bodyPr/>
        <a:lstStyle/>
        <a:p>
          <a:endParaRPr lang="en-US"/>
        </a:p>
      </dgm:t>
    </dgm:pt>
  </dgm:ptLst>
  <dgm:cxnLst>
    <dgm:cxn modelId="{2ABD5C19-EC5A-4DD7-B582-FBF567FAAFA7}" srcId="{CBA3149F-5C89-4A82-938E-90552300F2CD}" destId="{469B8EFF-DF9D-4BF8-AD10-47E58B6CFE79}" srcOrd="5" destOrd="0" parTransId="{29B4D89D-0BC5-4C6D-810B-FA1A8B9FA5A9}" sibTransId="{74F95064-8E64-46CC-A0F4-2080C3AE61C1}"/>
    <dgm:cxn modelId="{D1A38806-2B6E-4BA7-9D0C-DDEE230B019B}" type="presOf" srcId="{469B8EFF-DF9D-4BF8-AD10-47E58B6CFE79}" destId="{BF30C42B-23F3-4CCD-A3B7-5953B31F5C2C}" srcOrd="0" destOrd="0" presId="urn:microsoft.com/office/officeart/2005/8/layout/process4"/>
    <dgm:cxn modelId="{7728D948-0C1F-4C2B-B63E-660A4F3380EF}" type="presOf" srcId="{61C26BE6-7548-435B-AB0F-3C1FB8BA4A82}" destId="{413D072C-C394-4881-B4AD-321C06FC57BE}" srcOrd="0" destOrd="0" presId="urn:microsoft.com/office/officeart/2005/8/layout/process4"/>
    <dgm:cxn modelId="{73E852A3-DDAA-4D70-9E2D-15B4750A3C25}" srcId="{CBA3149F-5C89-4A82-938E-90552300F2CD}" destId="{84A8ED2D-8A0D-4567-B776-FA49C7A1EDA6}" srcOrd="4" destOrd="0" parTransId="{2F9CF013-EE50-464C-A0C3-0899838391A4}" sibTransId="{E25CD0E5-A63D-465D-A5E5-F48FA79A1044}"/>
    <dgm:cxn modelId="{C9AA3C6E-B3FA-4342-B34F-7D50EC3EEA28}" type="presOf" srcId="{84A8ED2D-8A0D-4567-B776-FA49C7A1EDA6}" destId="{4B2F4FC6-5D49-4C23-B787-EA38CC5AABA2}" srcOrd="0" destOrd="0" presId="urn:microsoft.com/office/officeart/2005/8/layout/process4"/>
    <dgm:cxn modelId="{11D00408-E6D6-4496-8300-1D748F20FF26}" type="presOf" srcId="{C0E8A860-BE6E-4722-BA11-D443328EBD3C}" destId="{EFA9DE91-0D7D-4AB8-9528-45CC9E5555F5}" srcOrd="1" destOrd="0" presId="urn:microsoft.com/office/officeart/2005/8/layout/process4"/>
    <dgm:cxn modelId="{F383B87A-3AFB-48B2-95AB-A7C3C70216C9}" type="presOf" srcId="{CBA3149F-5C89-4A82-938E-90552300F2CD}" destId="{B4FD28B0-13BA-47EB-AFEE-EA23CC890BA3}" srcOrd="1" destOrd="0" presId="urn:microsoft.com/office/officeart/2005/8/layout/process4"/>
    <dgm:cxn modelId="{4024F83B-43E8-4A8A-A0B4-A5B1CF02646F}" srcId="{CBA3149F-5C89-4A82-938E-90552300F2CD}" destId="{2BB8C4F3-085C-40BB-8E30-E06D7B30DA01}" srcOrd="3" destOrd="0" parTransId="{D3E7F220-AEDE-4998-8748-01D8BF4921B0}" sibTransId="{F942F2DA-E0A0-4ABC-8638-0C375B995CEC}"/>
    <dgm:cxn modelId="{0D4D864F-F65D-4657-804D-1FAADAA65538}" type="presOf" srcId="{1A31019B-D148-4A35-8726-28919A4DA77D}" destId="{CD8C16A9-8EE0-4A11-A453-2945A85446A6}" srcOrd="0" destOrd="0" presId="urn:microsoft.com/office/officeart/2005/8/layout/process4"/>
    <dgm:cxn modelId="{5BE23A81-C201-4B64-913A-6D7036D328C1}" srcId="{C0E8A860-BE6E-4722-BA11-D443328EBD3C}" destId="{8A978474-02EA-4EBB-B602-33B855EBA019}" srcOrd="1" destOrd="0" parTransId="{C326D8E0-1D6F-4D77-9E07-E6E9A2322403}" sibTransId="{0EC4893F-B07D-4334-B9D5-FE15F741145E}"/>
    <dgm:cxn modelId="{1DD321F7-6EC1-4541-9408-37C27423CB4F}" srcId="{CBA3149F-5C89-4A82-938E-90552300F2CD}" destId="{E1C94A9D-4E19-4E19-8F57-D416032B66EE}" srcOrd="2" destOrd="0" parTransId="{05F49426-59D6-419B-9E17-8008DF34B664}" sibTransId="{3AE03F24-BA96-45A6-9A92-FF02F6D23FA3}"/>
    <dgm:cxn modelId="{50EB2EF3-4D4C-45CB-A052-99B0CA808890}" type="presOf" srcId="{C6FB61DB-AAA0-45EE-867C-172974CA8668}" destId="{BD5CD850-FF14-4CE3-9BBC-80E5D9C82205}" srcOrd="0" destOrd="0" presId="urn:microsoft.com/office/officeart/2005/8/layout/process4"/>
    <dgm:cxn modelId="{AD5DB18D-54B3-46DF-821A-B139356E3222}" srcId="{61C26BE6-7548-435B-AB0F-3C1FB8BA4A82}" destId="{C0E8A860-BE6E-4722-BA11-D443328EBD3C}" srcOrd="1" destOrd="0" parTransId="{2EAAF7E8-E4F1-43F7-BE2D-6EF770D38BC6}" sibTransId="{A3AC910D-CF81-43A1-AA12-ACBDC85FEC4F}"/>
    <dgm:cxn modelId="{8F088C52-2233-4F3F-B7FD-B1966AFC1A6D}" srcId="{61C26BE6-7548-435B-AB0F-3C1FB8BA4A82}" destId="{CBA3149F-5C89-4A82-938E-90552300F2CD}" srcOrd="0" destOrd="0" parTransId="{1966D7A5-7FAC-4EAF-9E67-BB62228F652A}" sibTransId="{50684B54-0E48-43A9-B444-DB814189C556}"/>
    <dgm:cxn modelId="{513B7B7A-316C-499A-B61E-A4878CC17EFA}" srcId="{CBA3149F-5C89-4A82-938E-90552300F2CD}" destId="{A9004496-F101-4C1A-AE25-40AB0AC58CED}" srcOrd="1" destOrd="0" parTransId="{E1E8BFCF-1724-4852-9A23-4E3C7272E1B0}" sibTransId="{A809EEA2-49AB-4B37-80BE-FC439787AF75}"/>
    <dgm:cxn modelId="{D90A1583-2EE2-4057-B8AD-66A7F8684BEE}" srcId="{C0E8A860-BE6E-4722-BA11-D443328EBD3C}" destId="{1A31019B-D148-4A35-8726-28919A4DA77D}" srcOrd="2" destOrd="0" parTransId="{2155F660-8CA5-4118-B158-39758F1D4497}" sibTransId="{24B8A500-DC60-4FD4-A782-B2B9B6688012}"/>
    <dgm:cxn modelId="{35FC6B2D-9F27-47D0-B3B4-D4130CBFC471}" type="presOf" srcId="{A9004496-F101-4C1A-AE25-40AB0AC58CED}" destId="{28C58AC9-076A-4702-B369-7D9EC9891B1F}" srcOrd="0" destOrd="0" presId="urn:microsoft.com/office/officeart/2005/8/layout/process4"/>
    <dgm:cxn modelId="{A42C687E-A35F-4C0F-A05F-364E529A5EF9}" srcId="{CBA3149F-5C89-4A82-938E-90552300F2CD}" destId="{15D4B2B3-1FD5-4B4C-94F2-75E29EA23C0C}" srcOrd="0" destOrd="0" parTransId="{7F6590F3-1C8D-492B-BBD6-DE21658A427E}" sibTransId="{804E7CC6-90A6-411B-9EF5-EB7273049ED1}"/>
    <dgm:cxn modelId="{320A6B5A-5F74-4426-AACF-8F06A9AD0679}" type="presOf" srcId="{15D4B2B3-1FD5-4B4C-94F2-75E29EA23C0C}" destId="{325A2DFF-1603-4A16-9A44-D2477B5B3863}" srcOrd="0" destOrd="0" presId="urn:microsoft.com/office/officeart/2005/8/layout/process4"/>
    <dgm:cxn modelId="{5E8EB56A-149A-41DB-9372-8D5AE15104B9}" type="presOf" srcId="{CBA3149F-5C89-4A82-938E-90552300F2CD}" destId="{4D15D95A-543E-4CB5-B0EF-6D8F35742473}" srcOrd="0" destOrd="0" presId="urn:microsoft.com/office/officeart/2005/8/layout/process4"/>
    <dgm:cxn modelId="{1B8BE9F6-5787-4D6F-AA88-179F79077CCA}" type="presOf" srcId="{2BB8C4F3-085C-40BB-8E30-E06D7B30DA01}" destId="{26287FA6-924A-471D-8F6B-BB63F354F9D9}" srcOrd="0" destOrd="0" presId="urn:microsoft.com/office/officeart/2005/8/layout/process4"/>
    <dgm:cxn modelId="{C47FF525-B931-481C-BDA4-E1B84BE4B999}" type="presOf" srcId="{C0E8A860-BE6E-4722-BA11-D443328EBD3C}" destId="{F0134540-8D1F-4C72-A1A6-63B200E0EAF8}" srcOrd="0" destOrd="0" presId="urn:microsoft.com/office/officeart/2005/8/layout/process4"/>
    <dgm:cxn modelId="{60795613-CDB4-4DEC-955C-FF1DDB15E7B5}" type="presOf" srcId="{E1C94A9D-4E19-4E19-8F57-D416032B66EE}" destId="{756D6FD5-0569-471A-BF85-1D8023285200}" srcOrd="0" destOrd="0" presId="urn:microsoft.com/office/officeart/2005/8/layout/process4"/>
    <dgm:cxn modelId="{69FEBD1A-5101-47EC-A0F3-8001FA696BE8}" type="presOf" srcId="{8A978474-02EA-4EBB-B602-33B855EBA019}" destId="{D3BB9D35-D2E0-40E8-904F-A1B84FC44A62}" srcOrd="0" destOrd="0" presId="urn:microsoft.com/office/officeart/2005/8/layout/process4"/>
    <dgm:cxn modelId="{8FB6DCD2-8D6D-404E-B547-BBD5584259C8}" srcId="{C0E8A860-BE6E-4722-BA11-D443328EBD3C}" destId="{C6FB61DB-AAA0-45EE-867C-172974CA8668}" srcOrd="0" destOrd="0" parTransId="{79D8899D-CF79-4BA5-9497-366023631374}" sibTransId="{63D27EC2-31A6-423D-8744-391CBF2A97BD}"/>
    <dgm:cxn modelId="{4706A0AB-E68A-449D-88F5-59194E9800E4}" type="presParOf" srcId="{413D072C-C394-4881-B4AD-321C06FC57BE}" destId="{9CAAC290-6BAF-485A-9ABD-901C009BFAFD}" srcOrd="0" destOrd="0" presId="urn:microsoft.com/office/officeart/2005/8/layout/process4"/>
    <dgm:cxn modelId="{A5409448-6233-459F-964A-95A9D19C09F0}" type="presParOf" srcId="{9CAAC290-6BAF-485A-9ABD-901C009BFAFD}" destId="{F0134540-8D1F-4C72-A1A6-63B200E0EAF8}" srcOrd="0" destOrd="0" presId="urn:microsoft.com/office/officeart/2005/8/layout/process4"/>
    <dgm:cxn modelId="{DB1FEEDC-03D3-499C-B6A7-04A61EAE025D}" type="presParOf" srcId="{9CAAC290-6BAF-485A-9ABD-901C009BFAFD}" destId="{EFA9DE91-0D7D-4AB8-9528-45CC9E5555F5}" srcOrd="1" destOrd="0" presId="urn:microsoft.com/office/officeart/2005/8/layout/process4"/>
    <dgm:cxn modelId="{822C6605-BA6F-41DE-B129-D2AE3EADA6A3}" type="presParOf" srcId="{9CAAC290-6BAF-485A-9ABD-901C009BFAFD}" destId="{8D313EBB-F967-4BB6-9104-3239509C9F40}" srcOrd="2" destOrd="0" presId="urn:microsoft.com/office/officeart/2005/8/layout/process4"/>
    <dgm:cxn modelId="{2DD152F5-153F-4388-96C5-C9E2BA049A5F}" type="presParOf" srcId="{8D313EBB-F967-4BB6-9104-3239509C9F40}" destId="{BD5CD850-FF14-4CE3-9BBC-80E5D9C82205}" srcOrd="0" destOrd="0" presId="urn:microsoft.com/office/officeart/2005/8/layout/process4"/>
    <dgm:cxn modelId="{26D1283A-A2BF-47DC-AFE1-B0218BD2D5CC}" type="presParOf" srcId="{8D313EBB-F967-4BB6-9104-3239509C9F40}" destId="{D3BB9D35-D2E0-40E8-904F-A1B84FC44A62}" srcOrd="1" destOrd="0" presId="urn:microsoft.com/office/officeart/2005/8/layout/process4"/>
    <dgm:cxn modelId="{0902F543-6967-4EC4-9D5C-0F5BC5E73B59}" type="presParOf" srcId="{8D313EBB-F967-4BB6-9104-3239509C9F40}" destId="{CD8C16A9-8EE0-4A11-A453-2945A85446A6}" srcOrd="2" destOrd="0" presId="urn:microsoft.com/office/officeart/2005/8/layout/process4"/>
    <dgm:cxn modelId="{B2672AEC-7FE1-486E-B64B-A0B91D6F9C53}" type="presParOf" srcId="{413D072C-C394-4881-B4AD-321C06FC57BE}" destId="{34D4C576-B61B-4CF3-9FF1-194D19963FAA}" srcOrd="1" destOrd="0" presId="urn:microsoft.com/office/officeart/2005/8/layout/process4"/>
    <dgm:cxn modelId="{7B255A13-0348-4402-8C7E-DD5DE17FA1B9}" type="presParOf" srcId="{413D072C-C394-4881-B4AD-321C06FC57BE}" destId="{A9F73B08-0592-44A5-AF58-56897A9E274E}" srcOrd="2" destOrd="0" presId="urn:microsoft.com/office/officeart/2005/8/layout/process4"/>
    <dgm:cxn modelId="{3534BEF7-60BB-4AB5-828E-CBF2FEEA1A27}" type="presParOf" srcId="{A9F73B08-0592-44A5-AF58-56897A9E274E}" destId="{4D15D95A-543E-4CB5-B0EF-6D8F35742473}" srcOrd="0" destOrd="0" presId="urn:microsoft.com/office/officeart/2005/8/layout/process4"/>
    <dgm:cxn modelId="{6CFE9883-2E3A-4660-A765-85B8F43AC2A9}" type="presParOf" srcId="{A9F73B08-0592-44A5-AF58-56897A9E274E}" destId="{B4FD28B0-13BA-47EB-AFEE-EA23CC890BA3}" srcOrd="1" destOrd="0" presId="urn:microsoft.com/office/officeart/2005/8/layout/process4"/>
    <dgm:cxn modelId="{5676E228-F3A1-449B-B042-DE0348461911}" type="presParOf" srcId="{A9F73B08-0592-44A5-AF58-56897A9E274E}" destId="{B8EB7345-3027-493C-B554-2A7022FE6270}" srcOrd="2" destOrd="0" presId="urn:microsoft.com/office/officeart/2005/8/layout/process4"/>
    <dgm:cxn modelId="{CED4F510-F343-4E5D-8F1E-760AF4E60868}" type="presParOf" srcId="{B8EB7345-3027-493C-B554-2A7022FE6270}" destId="{325A2DFF-1603-4A16-9A44-D2477B5B3863}" srcOrd="0" destOrd="0" presId="urn:microsoft.com/office/officeart/2005/8/layout/process4"/>
    <dgm:cxn modelId="{DB43D2ED-72F5-45F3-B640-B30DE59880A6}" type="presParOf" srcId="{B8EB7345-3027-493C-B554-2A7022FE6270}" destId="{28C58AC9-076A-4702-B369-7D9EC9891B1F}" srcOrd="1" destOrd="0" presId="urn:microsoft.com/office/officeart/2005/8/layout/process4"/>
    <dgm:cxn modelId="{67A1202A-C06D-4BE6-AA64-50BCC7B209DE}" type="presParOf" srcId="{B8EB7345-3027-493C-B554-2A7022FE6270}" destId="{756D6FD5-0569-471A-BF85-1D8023285200}" srcOrd="2" destOrd="0" presId="urn:microsoft.com/office/officeart/2005/8/layout/process4"/>
    <dgm:cxn modelId="{4C777904-EE19-4772-8C27-2AC055DB2E30}" type="presParOf" srcId="{B8EB7345-3027-493C-B554-2A7022FE6270}" destId="{26287FA6-924A-471D-8F6B-BB63F354F9D9}" srcOrd="3" destOrd="0" presId="urn:microsoft.com/office/officeart/2005/8/layout/process4"/>
    <dgm:cxn modelId="{C705164E-A14B-4AC3-BE55-E2A9E8144833}" type="presParOf" srcId="{B8EB7345-3027-493C-B554-2A7022FE6270}" destId="{4B2F4FC6-5D49-4C23-B787-EA38CC5AABA2}" srcOrd="4" destOrd="0" presId="urn:microsoft.com/office/officeart/2005/8/layout/process4"/>
    <dgm:cxn modelId="{4A1EF913-B910-4021-AC20-FD89C2997171}" type="presParOf" srcId="{B8EB7345-3027-493C-B554-2A7022FE6270}" destId="{BF30C42B-23F3-4CCD-A3B7-5953B31F5C2C}" srcOrd="5" destOrd="0" presId="urn:microsoft.com/office/officeart/2005/8/layout/process4"/>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ECE48D-25E8-4757-9CD0-C125031A091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7513A2E-0CAF-4F75-954B-A6E32DFA1978}">
      <dgm:prSet custT="1"/>
      <dgm:spPr>
        <a:solidFill>
          <a:schemeClr val="tx2">
            <a:lumMod val="75000"/>
          </a:schemeClr>
        </a:solidFill>
      </dgm:spPr>
      <dgm:t>
        <a:bodyPr/>
        <a:lstStyle/>
        <a:p>
          <a:pPr algn="ctr" rtl="0"/>
          <a:r>
            <a:rPr lang="en-US" sz="1200" b="1" i="1" dirty="0" smtClean="0">
              <a:solidFill>
                <a:schemeClr val="bg1"/>
              </a:solidFill>
              <a:latin typeface="+mn-lt"/>
              <a:cs typeface="Arial" panose="020B0604020202020204" pitchFamily="34" charset="0"/>
            </a:rPr>
            <a:t>Americans with Disabilities Act (ADA): </a:t>
          </a:r>
          <a:r>
            <a:rPr lang="en-US" sz="1200" dirty="0" smtClean="0">
              <a:solidFill>
                <a:schemeClr val="bg1"/>
              </a:solidFill>
              <a:latin typeface="+mn-lt"/>
              <a:cs typeface="Arial" panose="020B0604020202020204" pitchFamily="34" charset="0"/>
            </a:rPr>
            <a:t>requires  </a:t>
          </a:r>
          <a:r>
            <a:rPr lang="en-US" sz="1200" u="sng" dirty="0" smtClean="0">
              <a:solidFill>
                <a:schemeClr val="bg1"/>
              </a:solidFill>
              <a:latin typeface="+mn-lt"/>
              <a:cs typeface="Arial" panose="020B0604020202020204" pitchFamily="34" charset="0"/>
            </a:rPr>
            <a:t>communication that is equally effective</a:t>
          </a:r>
          <a:r>
            <a:rPr lang="en-US" sz="1200" dirty="0" smtClean="0">
              <a:solidFill>
                <a:schemeClr val="bg1"/>
              </a:solidFill>
              <a:latin typeface="+mn-lt"/>
              <a:cs typeface="Arial" panose="020B0604020202020204" pitchFamily="34" charset="0"/>
            </a:rPr>
            <a:t> for those with communication disabilities as for those without.</a:t>
          </a:r>
          <a:endParaRPr lang="en-US" sz="1200" dirty="0">
            <a:solidFill>
              <a:schemeClr val="bg1"/>
            </a:solidFill>
            <a:latin typeface="+mn-lt"/>
            <a:cs typeface="Arial" panose="020B0604020202020204" pitchFamily="34" charset="0"/>
          </a:endParaRPr>
        </a:p>
      </dgm:t>
    </dgm:pt>
    <dgm:pt modelId="{C801CEE3-25F1-45D0-9F08-59AB6EC0FB67}" type="parTrans" cxnId="{EA2FA133-6070-4D3C-BCAE-B9C62129BD83}">
      <dgm:prSet/>
      <dgm:spPr/>
      <dgm:t>
        <a:bodyPr/>
        <a:lstStyle/>
        <a:p>
          <a:endParaRPr lang="en-US"/>
        </a:p>
      </dgm:t>
    </dgm:pt>
    <dgm:pt modelId="{36FCB107-A2CA-47F4-9790-30AFE1973FD1}" type="sibTrans" cxnId="{EA2FA133-6070-4D3C-BCAE-B9C62129BD83}">
      <dgm:prSet/>
      <dgm:spPr/>
      <dgm:t>
        <a:bodyPr/>
        <a:lstStyle/>
        <a:p>
          <a:endParaRPr lang="en-US"/>
        </a:p>
      </dgm:t>
    </dgm:pt>
    <dgm:pt modelId="{FDB62896-61D9-4E41-9F9A-6BD6C2192C49}">
      <dgm:prSet custT="1"/>
      <dgm:spPr>
        <a:solidFill>
          <a:schemeClr val="tx2">
            <a:lumMod val="75000"/>
          </a:schemeClr>
        </a:solidFill>
      </dgm:spPr>
      <dgm:t>
        <a:bodyPr/>
        <a:lstStyle/>
        <a:p>
          <a:pPr algn="ctr" rtl="0"/>
          <a:r>
            <a:rPr lang="en-US" sz="1200" b="1" i="1" dirty="0" smtClean="0">
              <a:solidFill>
                <a:schemeClr val="bg1"/>
              </a:solidFill>
              <a:latin typeface="+mn-lt"/>
              <a:cs typeface="Arial" panose="020B0604020202020204" pitchFamily="34" charset="0"/>
            </a:rPr>
            <a:t>The Joint Commission: </a:t>
          </a:r>
          <a:r>
            <a:rPr lang="en-US" sz="1200" dirty="0" smtClean="0">
              <a:solidFill>
                <a:schemeClr val="bg1"/>
              </a:solidFill>
              <a:latin typeface="+mn-lt"/>
              <a:cs typeface="Arial" panose="020B0604020202020204" pitchFamily="34" charset="0"/>
            </a:rPr>
            <a:t>requires that we communicate in the </a:t>
          </a:r>
          <a:r>
            <a:rPr lang="en-US" sz="1200" u="sng" dirty="0" smtClean="0">
              <a:solidFill>
                <a:schemeClr val="bg1"/>
              </a:solidFill>
              <a:latin typeface="+mn-lt"/>
              <a:cs typeface="Arial" panose="020B0604020202020204" pitchFamily="34" charset="0"/>
            </a:rPr>
            <a:t>patient’s preferred language</a:t>
          </a:r>
          <a:r>
            <a:rPr lang="en-US" sz="1200" dirty="0" smtClean="0">
              <a:solidFill>
                <a:schemeClr val="bg1"/>
              </a:solidFill>
              <a:latin typeface="+mn-lt"/>
              <a:cs typeface="Arial" panose="020B0604020202020204" pitchFamily="34" charset="0"/>
            </a:rPr>
            <a:t> for clinical conversations.</a:t>
          </a:r>
          <a:endParaRPr lang="en-US" sz="1200" dirty="0">
            <a:solidFill>
              <a:schemeClr val="bg1"/>
            </a:solidFill>
            <a:latin typeface="+mn-lt"/>
            <a:cs typeface="Arial" panose="020B0604020202020204" pitchFamily="34" charset="0"/>
          </a:endParaRPr>
        </a:p>
      </dgm:t>
    </dgm:pt>
    <dgm:pt modelId="{52AD623A-D75F-4E47-9473-F4971DC1326A}" type="parTrans" cxnId="{354A8306-005C-48A5-9207-253922D355DF}">
      <dgm:prSet/>
      <dgm:spPr/>
      <dgm:t>
        <a:bodyPr/>
        <a:lstStyle/>
        <a:p>
          <a:endParaRPr lang="en-US"/>
        </a:p>
      </dgm:t>
    </dgm:pt>
    <dgm:pt modelId="{42ED5BC3-31E7-4DDA-B9CE-90833EE1267B}" type="sibTrans" cxnId="{354A8306-005C-48A5-9207-253922D355DF}">
      <dgm:prSet/>
      <dgm:spPr/>
      <dgm:t>
        <a:bodyPr/>
        <a:lstStyle/>
        <a:p>
          <a:endParaRPr lang="en-US"/>
        </a:p>
      </dgm:t>
    </dgm:pt>
    <dgm:pt modelId="{E851BCD6-6284-4104-B85B-B276FF4DA2C1}">
      <dgm:prSet custT="1"/>
      <dgm:spPr>
        <a:solidFill>
          <a:schemeClr val="tx2">
            <a:lumMod val="75000"/>
          </a:schemeClr>
        </a:solidFill>
      </dgm:spPr>
      <dgm:t>
        <a:bodyPr/>
        <a:lstStyle/>
        <a:p>
          <a:pPr algn="ctr" rtl="0"/>
          <a:r>
            <a:rPr lang="en-US" sz="1200" b="1" u="sng" dirty="0" smtClean="0">
              <a:solidFill>
                <a:schemeClr val="bg1"/>
              </a:solidFill>
              <a:latin typeface="+mn-lt"/>
              <a:cs typeface="Arial" panose="020B0604020202020204" pitchFamily="34" charset="0"/>
            </a:rPr>
            <a:t>Clinical conversation :</a:t>
          </a:r>
          <a:r>
            <a:rPr lang="en-US" sz="1200" dirty="0" smtClean="0">
              <a:solidFill>
                <a:schemeClr val="bg1"/>
              </a:solidFill>
              <a:latin typeface="+mn-lt"/>
              <a:cs typeface="Arial" panose="020B0604020202020204" pitchFamily="34" charset="0"/>
            </a:rPr>
            <a:t> A conversation that provides or obtains information regarding a patient’s medical condition. Examples include:  informed consent, medication reconciliation, discharge instructions, assessments, history and physical, patient education, etc.</a:t>
          </a:r>
          <a:endParaRPr lang="en-US" sz="1200" dirty="0">
            <a:solidFill>
              <a:schemeClr val="bg1"/>
            </a:solidFill>
            <a:latin typeface="+mn-lt"/>
            <a:cs typeface="Arial" panose="020B0604020202020204" pitchFamily="34" charset="0"/>
          </a:endParaRPr>
        </a:p>
      </dgm:t>
    </dgm:pt>
    <dgm:pt modelId="{A999F37A-4834-4D6C-8CEE-51B0D8939BCB}" type="parTrans" cxnId="{A8F86EDA-BA4C-4279-A129-0492B67D5932}">
      <dgm:prSet/>
      <dgm:spPr/>
      <dgm:t>
        <a:bodyPr/>
        <a:lstStyle/>
        <a:p>
          <a:endParaRPr lang="en-US"/>
        </a:p>
      </dgm:t>
    </dgm:pt>
    <dgm:pt modelId="{F42ACA60-F72E-4A6A-8328-4DF7DA501620}" type="sibTrans" cxnId="{A8F86EDA-BA4C-4279-A129-0492B67D5932}">
      <dgm:prSet/>
      <dgm:spPr/>
      <dgm:t>
        <a:bodyPr/>
        <a:lstStyle/>
        <a:p>
          <a:endParaRPr lang="en-US"/>
        </a:p>
      </dgm:t>
    </dgm:pt>
    <dgm:pt modelId="{4A5737DA-8902-4DFC-B8DB-64965D814A06}">
      <dgm:prSet custT="1"/>
      <dgm:spPr/>
      <dgm:t>
        <a:bodyPr/>
        <a:lstStyle/>
        <a:p>
          <a:pPr rtl="0"/>
          <a:r>
            <a:rPr lang="en-US" sz="1200" dirty="0" smtClean="0">
              <a:solidFill>
                <a:schemeClr val="tx1"/>
              </a:solidFill>
              <a:latin typeface="+mn-lt"/>
              <a:cs typeface="Arial" panose="020B0604020202020204" pitchFamily="34" charset="0"/>
            </a:rPr>
            <a:t>Language Line Phone – available in all locations via operator.</a:t>
          </a:r>
          <a:endParaRPr lang="en-US" sz="1200" dirty="0">
            <a:solidFill>
              <a:schemeClr val="tx1"/>
            </a:solidFill>
            <a:latin typeface="+mn-lt"/>
            <a:cs typeface="Arial" panose="020B0604020202020204" pitchFamily="34" charset="0"/>
          </a:endParaRPr>
        </a:p>
      </dgm:t>
    </dgm:pt>
    <dgm:pt modelId="{C9C6A950-5F0A-474E-AE1E-B776952360DB}" type="parTrans" cxnId="{941AC9DF-2224-4ACB-BD5F-88B7D0A9B5AE}">
      <dgm:prSet/>
      <dgm:spPr/>
      <dgm:t>
        <a:bodyPr/>
        <a:lstStyle/>
        <a:p>
          <a:endParaRPr lang="en-US"/>
        </a:p>
      </dgm:t>
    </dgm:pt>
    <dgm:pt modelId="{FAD49546-48DF-4944-810B-DBCCAFA7DCBC}" type="sibTrans" cxnId="{941AC9DF-2224-4ACB-BD5F-88B7D0A9B5AE}">
      <dgm:prSet/>
      <dgm:spPr/>
      <dgm:t>
        <a:bodyPr/>
        <a:lstStyle/>
        <a:p>
          <a:endParaRPr lang="en-US"/>
        </a:p>
      </dgm:t>
    </dgm:pt>
    <dgm:pt modelId="{5CB10105-9A72-4714-9138-5DD9869511F6}">
      <dgm:prSet custT="1"/>
      <dgm:spPr/>
      <dgm:t>
        <a:bodyPr/>
        <a:lstStyle/>
        <a:p>
          <a:pPr rtl="0"/>
          <a:r>
            <a:rPr lang="en-US" sz="1200" dirty="0" smtClean="0">
              <a:solidFill>
                <a:schemeClr val="tx1"/>
              </a:solidFill>
              <a:latin typeface="+mn-lt"/>
              <a:cs typeface="Arial" panose="020B0604020202020204" pitchFamily="34" charset="0"/>
            </a:rPr>
            <a:t>Language Line Video – I-Pads are available on nursing units and throughout the medical center and off -sites. Additional I-Pads are located in the customer experience offices.</a:t>
          </a:r>
          <a:endParaRPr lang="en-US" sz="1200" dirty="0">
            <a:solidFill>
              <a:schemeClr val="tx1"/>
            </a:solidFill>
            <a:latin typeface="+mn-lt"/>
            <a:cs typeface="Arial" panose="020B0604020202020204" pitchFamily="34" charset="0"/>
          </a:endParaRPr>
        </a:p>
      </dgm:t>
    </dgm:pt>
    <dgm:pt modelId="{3046AB60-BBB8-4D1E-BCD2-B759F1761BF7}" type="parTrans" cxnId="{58C7FF82-8892-4F5D-9CF1-816152A23DC3}">
      <dgm:prSet/>
      <dgm:spPr/>
      <dgm:t>
        <a:bodyPr/>
        <a:lstStyle/>
        <a:p>
          <a:endParaRPr lang="en-US"/>
        </a:p>
      </dgm:t>
    </dgm:pt>
    <dgm:pt modelId="{7E0AB139-B728-4F6D-8E71-48D45A7FB0B9}" type="sibTrans" cxnId="{58C7FF82-8892-4F5D-9CF1-816152A23DC3}">
      <dgm:prSet/>
      <dgm:spPr/>
      <dgm:t>
        <a:bodyPr/>
        <a:lstStyle/>
        <a:p>
          <a:endParaRPr lang="en-US"/>
        </a:p>
      </dgm:t>
    </dgm:pt>
    <dgm:pt modelId="{1AE9A52A-3327-424E-9DE6-4C5DD22C6BD4}">
      <dgm:prSet custT="1"/>
      <dgm:spPr/>
      <dgm:t>
        <a:bodyPr/>
        <a:lstStyle/>
        <a:p>
          <a:pPr rtl="0"/>
          <a:r>
            <a:rPr lang="en-US" sz="1200" dirty="0" smtClean="0">
              <a:solidFill>
                <a:schemeClr val="tx1"/>
              </a:solidFill>
              <a:latin typeface="+mn-lt"/>
              <a:cs typeface="Arial" panose="020B0604020202020204" pitchFamily="34" charset="0"/>
            </a:rPr>
            <a:t>Qualified Live Interpreter – Visit the Starfish Page – Customer Experience – Customer Experience Portal as well as  Nursing Portal or contact the customer experience office at either campus.  </a:t>
          </a:r>
          <a:endParaRPr lang="en-US" sz="1200" dirty="0">
            <a:solidFill>
              <a:schemeClr val="tx1"/>
            </a:solidFill>
            <a:latin typeface="+mn-lt"/>
            <a:cs typeface="Arial" panose="020B0604020202020204" pitchFamily="34" charset="0"/>
          </a:endParaRPr>
        </a:p>
      </dgm:t>
    </dgm:pt>
    <dgm:pt modelId="{2B0ACC33-2B8C-4D79-A4CC-DFCBE0122EF5}" type="parTrans" cxnId="{F9C49F6C-3596-49EC-B582-B46FCA5E8895}">
      <dgm:prSet/>
      <dgm:spPr/>
      <dgm:t>
        <a:bodyPr/>
        <a:lstStyle/>
        <a:p>
          <a:endParaRPr lang="en-US"/>
        </a:p>
      </dgm:t>
    </dgm:pt>
    <dgm:pt modelId="{FBDEBB7B-D166-41EE-AAA4-A330B3E789FE}" type="sibTrans" cxnId="{F9C49F6C-3596-49EC-B582-B46FCA5E8895}">
      <dgm:prSet/>
      <dgm:spPr/>
      <dgm:t>
        <a:bodyPr/>
        <a:lstStyle/>
        <a:p>
          <a:endParaRPr lang="en-US"/>
        </a:p>
      </dgm:t>
    </dgm:pt>
    <dgm:pt modelId="{CE887FB2-22C7-47AB-BA85-1CF0F1B43A91}">
      <dgm:prSet custT="1"/>
      <dgm:spPr/>
      <dgm:t>
        <a:bodyPr/>
        <a:lstStyle/>
        <a:p>
          <a:pPr rtl="0"/>
          <a:r>
            <a:rPr lang="en-US" sz="1200" dirty="0" smtClean="0">
              <a:solidFill>
                <a:schemeClr val="tx1"/>
              </a:solidFill>
              <a:latin typeface="+mn-lt"/>
              <a:cs typeface="Arial" panose="020B0604020202020204" pitchFamily="34" charset="0"/>
            </a:rPr>
            <a:t>Family member or friend – Only when patient refuses our services</a:t>
          </a:r>
          <a:r>
            <a:rPr lang="en-US" sz="1200" b="1" dirty="0" smtClean="0">
              <a:solidFill>
                <a:schemeClr val="tx1"/>
              </a:solidFill>
              <a:latin typeface="+mn-lt"/>
              <a:cs typeface="Arial" panose="020B0604020202020204" pitchFamily="34" charset="0"/>
            </a:rPr>
            <a:t>.  A third party interpreter will be used for the discussion regarding the refusal of interpretive services and it will be documented in the medical record.  </a:t>
          </a:r>
          <a:endParaRPr lang="en-US" sz="1200" b="1" dirty="0">
            <a:solidFill>
              <a:schemeClr val="tx1"/>
            </a:solidFill>
            <a:latin typeface="+mn-lt"/>
            <a:cs typeface="Arial" panose="020B0604020202020204" pitchFamily="34" charset="0"/>
          </a:endParaRPr>
        </a:p>
      </dgm:t>
    </dgm:pt>
    <dgm:pt modelId="{AA326C04-264E-412A-BC05-7E9881B72346}" type="parTrans" cxnId="{6E5E9BD7-7BC3-4406-9D81-B3138FD69335}">
      <dgm:prSet/>
      <dgm:spPr/>
      <dgm:t>
        <a:bodyPr/>
        <a:lstStyle/>
        <a:p>
          <a:endParaRPr lang="en-US"/>
        </a:p>
      </dgm:t>
    </dgm:pt>
    <dgm:pt modelId="{AE33C151-7B96-4D5A-B4E1-7D129328B4C5}" type="sibTrans" cxnId="{6E5E9BD7-7BC3-4406-9D81-B3138FD69335}">
      <dgm:prSet/>
      <dgm:spPr/>
      <dgm:t>
        <a:bodyPr/>
        <a:lstStyle/>
        <a:p>
          <a:endParaRPr lang="en-US"/>
        </a:p>
      </dgm:t>
    </dgm:pt>
    <dgm:pt modelId="{C3AF2C25-7960-4289-A6AA-26777A1EC537}">
      <dgm:prSet custT="1"/>
      <dgm:spPr>
        <a:solidFill>
          <a:schemeClr val="tx2">
            <a:lumMod val="75000"/>
          </a:schemeClr>
        </a:solidFill>
      </dgm:spPr>
      <dgm:t>
        <a:bodyPr/>
        <a:lstStyle/>
        <a:p>
          <a:pPr algn="ctr" rtl="0"/>
          <a:r>
            <a:rPr lang="en-US" sz="1200" b="1" u="sng" dirty="0" smtClean="0">
              <a:solidFill>
                <a:schemeClr val="bg1"/>
              </a:solidFill>
              <a:latin typeface="+mn-lt"/>
              <a:cs typeface="Arial" panose="020B0604020202020204" pitchFamily="34" charset="0"/>
            </a:rPr>
            <a:t>Non-Clinical conversation :</a:t>
          </a:r>
          <a:r>
            <a:rPr lang="en-US" sz="1200" dirty="0" smtClean="0">
              <a:solidFill>
                <a:schemeClr val="bg1"/>
              </a:solidFill>
              <a:latin typeface="+mn-lt"/>
              <a:cs typeface="Arial" panose="020B0604020202020204" pitchFamily="34" charset="0"/>
            </a:rPr>
            <a:t> A conversation without the involvement of clinical information. Examples include: directions to the cafeteria, how to use the television, hours of operation.</a:t>
          </a:r>
          <a:endParaRPr lang="en-US" sz="1200" dirty="0">
            <a:solidFill>
              <a:schemeClr val="bg1"/>
            </a:solidFill>
            <a:latin typeface="+mn-lt"/>
            <a:cs typeface="Arial" panose="020B0604020202020204" pitchFamily="34" charset="0"/>
          </a:endParaRPr>
        </a:p>
      </dgm:t>
    </dgm:pt>
    <dgm:pt modelId="{A9DC7E3E-1198-4C58-AC55-29FF3812F02C}" type="parTrans" cxnId="{BB98351B-F618-45A8-8D3F-8673449D65B1}">
      <dgm:prSet/>
      <dgm:spPr/>
      <dgm:t>
        <a:bodyPr/>
        <a:lstStyle/>
        <a:p>
          <a:endParaRPr lang="en-US"/>
        </a:p>
      </dgm:t>
    </dgm:pt>
    <dgm:pt modelId="{53D8DB5A-4DF4-48E4-BA44-74E996BED458}" type="sibTrans" cxnId="{BB98351B-F618-45A8-8D3F-8673449D65B1}">
      <dgm:prSet/>
      <dgm:spPr/>
      <dgm:t>
        <a:bodyPr/>
        <a:lstStyle/>
        <a:p>
          <a:endParaRPr lang="en-US"/>
        </a:p>
      </dgm:t>
    </dgm:pt>
    <dgm:pt modelId="{06B52628-583E-4AB4-A94D-7FCDE6272AFE}">
      <dgm:prSet custT="1"/>
      <dgm:spPr/>
      <dgm:t>
        <a:bodyPr/>
        <a:lstStyle/>
        <a:p>
          <a:pPr rtl="0"/>
          <a:r>
            <a:rPr lang="en-US" sz="1200" dirty="0" smtClean="0">
              <a:solidFill>
                <a:schemeClr val="tx1"/>
              </a:solidFill>
              <a:latin typeface="+mn-lt"/>
              <a:cs typeface="Arial" panose="020B0604020202020204" pitchFamily="34" charset="0"/>
            </a:rPr>
            <a:t>Request refusal form for ASL patients (deaf or hard of hearing) – located on starfish forms page and customer experience portal.</a:t>
          </a:r>
          <a:endParaRPr lang="en-US" sz="1200" dirty="0">
            <a:solidFill>
              <a:schemeClr val="tx1"/>
            </a:solidFill>
            <a:latin typeface="+mn-lt"/>
            <a:cs typeface="Arial" panose="020B0604020202020204" pitchFamily="34" charset="0"/>
          </a:endParaRPr>
        </a:p>
      </dgm:t>
    </dgm:pt>
    <dgm:pt modelId="{95438F4C-D813-4243-B598-F97F81E9A9E7}" type="parTrans" cxnId="{07C4F601-1D72-49DC-A7BB-9FFEB5FE0EE4}">
      <dgm:prSet/>
      <dgm:spPr/>
      <dgm:t>
        <a:bodyPr/>
        <a:lstStyle/>
        <a:p>
          <a:endParaRPr lang="en-US"/>
        </a:p>
      </dgm:t>
    </dgm:pt>
    <dgm:pt modelId="{7496ABC4-96F2-4FB5-AA24-081A9CC962D3}" type="sibTrans" cxnId="{07C4F601-1D72-49DC-A7BB-9FFEB5FE0EE4}">
      <dgm:prSet/>
      <dgm:spPr/>
      <dgm:t>
        <a:bodyPr/>
        <a:lstStyle/>
        <a:p>
          <a:endParaRPr lang="en-US"/>
        </a:p>
      </dgm:t>
    </dgm:pt>
    <dgm:pt modelId="{16567635-B567-4D3D-B744-FC7DD24378F8}">
      <dgm:prSet custT="1"/>
      <dgm:spPr/>
      <dgm:t>
        <a:bodyPr anchor="b"/>
        <a:lstStyle/>
        <a:p>
          <a:pPr rtl="0"/>
          <a:r>
            <a:rPr lang="en-US" sz="1200" dirty="0" smtClean="0">
              <a:solidFill>
                <a:schemeClr val="tx1"/>
              </a:solidFill>
              <a:latin typeface="+mn-lt"/>
              <a:cs typeface="Arial" panose="020B0604020202020204" pitchFamily="34" charset="0"/>
            </a:rPr>
            <a:t>Staff interpreter – for non-clinical conversations only. </a:t>
          </a:r>
          <a:endParaRPr lang="en-US" sz="1200" dirty="0">
            <a:solidFill>
              <a:schemeClr val="tx1"/>
            </a:solidFill>
            <a:latin typeface="+mn-lt"/>
            <a:cs typeface="Arial" panose="020B0604020202020204" pitchFamily="34" charset="0"/>
          </a:endParaRPr>
        </a:p>
      </dgm:t>
    </dgm:pt>
    <dgm:pt modelId="{7657A767-98CE-4C7E-9DA2-410944712CC5}" type="parTrans" cxnId="{7DFD7337-0AD7-4905-A84D-021FDEFADD67}">
      <dgm:prSet/>
      <dgm:spPr/>
      <dgm:t>
        <a:bodyPr/>
        <a:lstStyle/>
        <a:p>
          <a:endParaRPr lang="en-US"/>
        </a:p>
      </dgm:t>
    </dgm:pt>
    <dgm:pt modelId="{74249D7C-EE52-44F6-9B2C-5E8C944B07D1}" type="sibTrans" cxnId="{7DFD7337-0AD7-4905-A84D-021FDEFADD67}">
      <dgm:prSet/>
      <dgm:spPr/>
      <dgm:t>
        <a:bodyPr/>
        <a:lstStyle/>
        <a:p>
          <a:endParaRPr lang="en-US"/>
        </a:p>
      </dgm:t>
    </dgm:pt>
    <dgm:pt modelId="{16C01E10-BEF9-493B-BB53-D93CECD73C39}">
      <dgm:prSet custT="1"/>
      <dgm:spPr/>
      <dgm:t>
        <a:bodyPr/>
        <a:lstStyle/>
        <a:p>
          <a:pPr rtl="0"/>
          <a:endParaRPr lang="en-US" sz="1200" dirty="0">
            <a:solidFill>
              <a:schemeClr val="tx1"/>
            </a:solidFill>
            <a:latin typeface="+mn-lt"/>
          </a:endParaRPr>
        </a:p>
      </dgm:t>
    </dgm:pt>
    <dgm:pt modelId="{1543B61D-A563-4C40-A714-16A1DF4CDD9A}" type="parTrans" cxnId="{CEF5D7CE-2804-4992-8689-783317D1BF32}">
      <dgm:prSet/>
      <dgm:spPr/>
      <dgm:t>
        <a:bodyPr/>
        <a:lstStyle/>
        <a:p>
          <a:endParaRPr lang="en-US"/>
        </a:p>
      </dgm:t>
    </dgm:pt>
    <dgm:pt modelId="{12666599-29FE-4AD5-BD06-1819FD86C41C}" type="sibTrans" cxnId="{CEF5D7CE-2804-4992-8689-783317D1BF32}">
      <dgm:prSet/>
      <dgm:spPr/>
      <dgm:t>
        <a:bodyPr/>
        <a:lstStyle/>
        <a:p>
          <a:endParaRPr lang="en-US"/>
        </a:p>
      </dgm:t>
    </dgm:pt>
    <dgm:pt modelId="{42690861-E609-4A82-A4A6-E8BC8A4724A4}" type="pres">
      <dgm:prSet presAssocID="{69ECE48D-25E8-4757-9CD0-C125031A0910}" presName="linear" presStyleCnt="0">
        <dgm:presLayoutVars>
          <dgm:animLvl val="lvl"/>
          <dgm:resizeHandles val="exact"/>
        </dgm:presLayoutVars>
      </dgm:prSet>
      <dgm:spPr/>
      <dgm:t>
        <a:bodyPr/>
        <a:lstStyle/>
        <a:p>
          <a:endParaRPr lang="en-US"/>
        </a:p>
      </dgm:t>
    </dgm:pt>
    <dgm:pt modelId="{73914F52-B131-4A1C-9703-B0E75B610586}" type="pres">
      <dgm:prSet presAssocID="{07513A2E-0CAF-4F75-954B-A6E32DFA1978}" presName="parentText" presStyleLbl="node1" presStyleIdx="0" presStyleCnt="4" custScaleY="101418" custLinFactY="-8635" custLinFactNeighborY="-100000">
        <dgm:presLayoutVars>
          <dgm:chMax val="0"/>
          <dgm:bulletEnabled val="1"/>
        </dgm:presLayoutVars>
      </dgm:prSet>
      <dgm:spPr/>
      <dgm:t>
        <a:bodyPr/>
        <a:lstStyle/>
        <a:p>
          <a:endParaRPr lang="en-US"/>
        </a:p>
      </dgm:t>
    </dgm:pt>
    <dgm:pt modelId="{44ED5012-932A-4479-BB48-A78A5330DFB1}" type="pres">
      <dgm:prSet presAssocID="{36FCB107-A2CA-47F4-9790-30AFE1973FD1}" presName="spacer" presStyleCnt="0"/>
      <dgm:spPr/>
    </dgm:pt>
    <dgm:pt modelId="{DA14A3CD-A8FA-4069-A12E-3B0240FB5AB1}" type="pres">
      <dgm:prSet presAssocID="{FDB62896-61D9-4E41-9F9A-6BD6C2192C49}" presName="parentText" presStyleLbl="node1" presStyleIdx="1" presStyleCnt="4" custLinFactNeighborY="81429">
        <dgm:presLayoutVars>
          <dgm:chMax val="0"/>
          <dgm:bulletEnabled val="1"/>
        </dgm:presLayoutVars>
      </dgm:prSet>
      <dgm:spPr/>
      <dgm:t>
        <a:bodyPr/>
        <a:lstStyle/>
        <a:p>
          <a:endParaRPr lang="en-US"/>
        </a:p>
      </dgm:t>
    </dgm:pt>
    <dgm:pt modelId="{5F04B58E-44F6-4307-A9E7-E48E68B91D4B}" type="pres">
      <dgm:prSet presAssocID="{42ED5BC3-31E7-4DDA-B9CE-90833EE1267B}" presName="spacer" presStyleCnt="0"/>
      <dgm:spPr/>
    </dgm:pt>
    <dgm:pt modelId="{9C599AF5-E567-4C80-B4CF-2B8C17DA8A6D}" type="pres">
      <dgm:prSet presAssocID="{E851BCD6-6284-4104-B85B-B276FF4DA2C1}" presName="parentText" presStyleLbl="node1" presStyleIdx="2" presStyleCnt="4" custScaleY="108139" custLinFactNeighborY="4489">
        <dgm:presLayoutVars>
          <dgm:chMax val="0"/>
          <dgm:bulletEnabled val="1"/>
        </dgm:presLayoutVars>
      </dgm:prSet>
      <dgm:spPr/>
      <dgm:t>
        <a:bodyPr/>
        <a:lstStyle/>
        <a:p>
          <a:endParaRPr lang="en-US"/>
        </a:p>
      </dgm:t>
    </dgm:pt>
    <dgm:pt modelId="{2B9711B3-A4B2-4365-AB24-012894BB4C67}" type="pres">
      <dgm:prSet presAssocID="{E851BCD6-6284-4104-B85B-B276FF4DA2C1}" presName="childText" presStyleLbl="revTx" presStyleIdx="0" presStyleCnt="2" custLinFactNeighborY="-10068">
        <dgm:presLayoutVars>
          <dgm:bulletEnabled val="1"/>
        </dgm:presLayoutVars>
      </dgm:prSet>
      <dgm:spPr/>
      <dgm:t>
        <a:bodyPr/>
        <a:lstStyle/>
        <a:p>
          <a:endParaRPr lang="en-US"/>
        </a:p>
      </dgm:t>
    </dgm:pt>
    <dgm:pt modelId="{2D618AC4-7398-48E2-8353-AB12607A6477}" type="pres">
      <dgm:prSet presAssocID="{C3AF2C25-7960-4289-A6AA-26777A1EC537}" presName="parentText" presStyleLbl="node1" presStyleIdx="3" presStyleCnt="4" custLinFactNeighborY="-6563">
        <dgm:presLayoutVars>
          <dgm:chMax val="0"/>
          <dgm:bulletEnabled val="1"/>
        </dgm:presLayoutVars>
      </dgm:prSet>
      <dgm:spPr/>
      <dgm:t>
        <a:bodyPr/>
        <a:lstStyle/>
        <a:p>
          <a:endParaRPr lang="en-US"/>
        </a:p>
      </dgm:t>
    </dgm:pt>
    <dgm:pt modelId="{89573F44-34E8-47AE-A05B-AFF6BDE070D9}" type="pres">
      <dgm:prSet presAssocID="{C3AF2C25-7960-4289-A6AA-26777A1EC537}" presName="childText" presStyleLbl="revTx" presStyleIdx="1" presStyleCnt="2" custLinFactNeighborY="2160">
        <dgm:presLayoutVars>
          <dgm:bulletEnabled val="1"/>
        </dgm:presLayoutVars>
      </dgm:prSet>
      <dgm:spPr/>
      <dgm:t>
        <a:bodyPr/>
        <a:lstStyle/>
        <a:p>
          <a:endParaRPr lang="en-US"/>
        </a:p>
      </dgm:t>
    </dgm:pt>
  </dgm:ptLst>
  <dgm:cxnLst>
    <dgm:cxn modelId="{284D71EE-7733-4C2B-A785-7D7A4264304E}" type="presOf" srcId="{07513A2E-0CAF-4F75-954B-A6E32DFA1978}" destId="{73914F52-B131-4A1C-9703-B0E75B610586}" srcOrd="0" destOrd="0" presId="urn:microsoft.com/office/officeart/2005/8/layout/vList2"/>
    <dgm:cxn modelId="{F9C49F6C-3596-49EC-B582-B46FCA5E8895}" srcId="{E851BCD6-6284-4104-B85B-B276FF4DA2C1}" destId="{1AE9A52A-3327-424E-9DE6-4C5DD22C6BD4}" srcOrd="3" destOrd="0" parTransId="{2B0ACC33-2B8C-4D79-A4CC-DFCBE0122EF5}" sibTransId="{FBDEBB7B-D166-41EE-AAA4-A330B3E789FE}"/>
    <dgm:cxn modelId="{D9016C8F-582F-4E28-99A9-621AC62134C8}" type="presOf" srcId="{E851BCD6-6284-4104-B85B-B276FF4DA2C1}" destId="{9C599AF5-E567-4C80-B4CF-2B8C17DA8A6D}" srcOrd="0" destOrd="0" presId="urn:microsoft.com/office/officeart/2005/8/layout/vList2"/>
    <dgm:cxn modelId="{6E5E9BD7-7BC3-4406-9D81-B3138FD69335}" srcId="{E851BCD6-6284-4104-B85B-B276FF4DA2C1}" destId="{CE887FB2-22C7-47AB-BA85-1CF0F1B43A91}" srcOrd="4" destOrd="0" parTransId="{AA326C04-264E-412A-BC05-7E9881B72346}" sibTransId="{AE33C151-7B96-4D5A-B4E1-7D129328B4C5}"/>
    <dgm:cxn modelId="{354A8306-005C-48A5-9207-253922D355DF}" srcId="{69ECE48D-25E8-4757-9CD0-C125031A0910}" destId="{FDB62896-61D9-4E41-9F9A-6BD6C2192C49}" srcOrd="1" destOrd="0" parTransId="{52AD623A-D75F-4E47-9473-F4971DC1326A}" sibTransId="{42ED5BC3-31E7-4DDA-B9CE-90833EE1267B}"/>
    <dgm:cxn modelId="{BD741062-01B5-4DD2-A469-52D0BEC4CB69}" type="presOf" srcId="{5CB10105-9A72-4714-9138-5DD9869511F6}" destId="{2B9711B3-A4B2-4365-AB24-012894BB4C67}" srcOrd="0" destOrd="2" presId="urn:microsoft.com/office/officeart/2005/8/layout/vList2"/>
    <dgm:cxn modelId="{7DFD7337-0AD7-4905-A84D-021FDEFADD67}" srcId="{C3AF2C25-7960-4289-A6AA-26777A1EC537}" destId="{16567635-B567-4D3D-B744-FC7DD24378F8}" srcOrd="0" destOrd="0" parTransId="{7657A767-98CE-4C7E-9DA2-410944712CC5}" sibTransId="{74249D7C-EE52-44F6-9B2C-5E8C944B07D1}"/>
    <dgm:cxn modelId="{CEF5D7CE-2804-4992-8689-783317D1BF32}" srcId="{E851BCD6-6284-4104-B85B-B276FF4DA2C1}" destId="{16C01E10-BEF9-493B-BB53-D93CECD73C39}" srcOrd="0" destOrd="0" parTransId="{1543B61D-A563-4C40-A714-16A1DF4CDD9A}" sibTransId="{12666599-29FE-4AD5-BD06-1819FD86C41C}"/>
    <dgm:cxn modelId="{58C7FF82-8892-4F5D-9CF1-816152A23DC3}" srcId="{E851BCD6-6284-4104-B85B-B276FF4DA2C1}" destId="{5CB10105-9A72-4714-9138-5DD9869511F6}" srcOrd="2" destOrd="0" parTransId="{3046AB60-BBB8-4D1E-BCD2-B759F1761BF7}" sibTransId="{7E0AB139-B728-4F6D-8E71-48D45A7FB0B9}"/>
    <dgm:cxn modelId="{30751945-D75C-4D8E-9EFE-21B6627F292B}" type="presOf" srcId="{69ECE48D-25E8-4757-9CD0-C125031A0910}" destId="{42690861-E609-4A82-A4A6-E8BC8A4724A4}" srcOrd="0" destOrd="0" presId="urn:microsoft.com/office/officeart/2005/8/layout/vList2"/>
    <dgm:cxn modelId="{8E8F352A-F54D-4052-80B2-1DA5A0778195}" type="presOf" srcId="{4A5737DA-8902-4DFC-B8DB-64965D814A06}" destId="{2B9711B3-A4B2-4365-AB24-012894BB4C67}" srcOrd="0" destOrd="1" presId="urn:microsoft.com/office/officeart/2005/8/layout/vList2"/>
    <dgm:cxn modelId="{57C78EA1-A7FE-4632-A772-7B23C65BDE8A}" type="presOf" srcId="{16567635-B567-4D3D-B744-FC7DD24378F8}" destId="{89573F44-34E8-47AE-A05B-AFF6BDE070D9}" srcOrd="0" destOrd="0" presId="urn:microsoft.com/office/officeart/2005/8/layout/vList2"/>
    <dgm:cxn modelId="{07C4F601-1D72-49DC-A7BB-9FFEB5FE0EE4}" srcId="{E851BCD6-6284-4104-B85B-B276FF4DA2C1}" destId="{06B52628-583E-4AB4-A94D-7FCDE6272AFE}" srcOrd="5" destOrd="0" parTransId="{95438F4C-D813-4243-B598-F97F81E9A9E7}" sibTransId="{7496ABC4-96F2-4FB5-AA24-081A9CC962D3}"/>
    <dgm:cxn modelId="{BB98351B-F618-45A8-8D3F-8673449D65B1}" srcId="{69ECE48D-25E8-4757-9CD0-C125031A0910}" destId="{C3AF2C25-7960-4289-A6AA-26777A1EC537}" srcOrd="3" destOrd="0" parTransId="{A9DC7E3E-1198-4C58-AC55-29FF3812F02C}" sibTransId="{53D8DB5A-4DF4-48E4-BA44-74E996BED458}"/>
    <dgm:cxn modelId="{EA2FA133-6070-4D3C-BCAE-B9C62129BD83}" srcId="{69ECE48D-25E8-4757-9CD0-C125031A0910}" destId="{07513A2E-0CAF-4F75-954B-A6E32DFA1978}" srcOrd="0" destOrd="0" parTransId="{C801CEE3-25F1-45D0-9F08-59AB6EC0FB67}" sibTransId="{36FCB107-A2CA-47F4-9790-30AFE1973FD1}"/>
    <dgm:cxn modelId="{DDCF3C09-97C5-4438-8243-6F0A4FAE2509}" type="presOf" srcId="{C3AF2C25-7960-4289-A6AA-26777A1EC537}" destId="{2D618AC4-7398-48E2-8353-AB12607A6477}" srcOrd="0" destOrd="0" presId="urn:microsoft.com/office/officeart/2005/8/layout/vList2"/>
    <dgm:cxn modelId="{65EB75D5-946E-41C0-87CA-F281DC05E950}" type="presOf" srcId="{06B52628-583E-4AB4-A94D-7FCDE6272AFE}" destId="{2B9711B3-A4B2-4365-AB24-012894BB4C67}" srcOrd="0" destOrd="5" presId="urn:microsoft.com/office/officeart/2005/8/layout/vList2"/>
    <dgm:cxn modelId="{BFB38B2B-30DE-4396-8C5D-32690423EA59}" type="presOf" srcId="{FDB62896-61D9-4E41-9F9A-6BD6C2192C49}" destId="{DA14A3CD-A8FA-4069-A12E-3B0240FB5AB1}" srcOrd="0" destOrd="0" presId="urn:microsoft.com/office/officeart/2005/8/layout/vList2"/>
    <dgm:cxn modelId="{941AC9DF-2224-4ACB-BD5F-88B7D0A9B5AE}" srcId="{E851BCD6-6284-4104-B85B-B276FF4DA2C1}" destId="{4A5737DA-8902-4DFC-B8DB-64965D814A06}" srcOrd="1" destOrd="0" parTransId="{C9C6A950-5F0A-474E-AE1E-B776952360DB}" sibTransId="{FAD49546-48DF-4944-810B-DBCCAFA7DCBC}"/>
    <dgm:cxn modelId="{A8F86EDA-BA4C-4279-A129-0492B67D5932}" srcId="{69ECE48D-25E8-4757-9CD0-C125031A0910}" destId="{E851BCD6-6284-4104-B85B-B276FF4DA2C1}" srcOrd="2" destOrd="0" parTransId="{A999F37A-4834-4D6C-8CEE-51B0D8939BCB}" sibTransId="{F42ACA60-F72E-4A6A-8328-4DF7DA501620}"/>
    <dgm:cxn modelId="{F07E151F-D2C2-4753-9ADA-DE88DDCD7365}" type="presOf" srcId="{1AE9A52A-3327-424E-9DE6-4C5DD22C6BD4}" destId="{2B9711B3-A4B2-4365-AB24-012894BB4C67}" srcOrd="0" destOrd="3" presId="urn:microsoft.com/office/officeart/2005/8/layout/vList2"/>
    <dgm:cxn modelId="{4D843260-737C-4F32-9036-9700AADF332D}" type="presOf" srcId="{16C01E10-BEF9-493B-BB53-D93CECD73C39}" destId="{2B9711B3-A4B2-4365-AB24-012894BB4C67}" srcOrd="0" destOrd="0" presId="urn:microsoft.com/office/officeart/2005/8/layout/vList2"/>
    <dgm:cxn modelId="{8D9AE20D-761F-4C7E-9A11-173264897318}" type="presOf" srcId="{CE887FB2-22C7-47AB-BA85-1CF0F1B43A91}" destId="{2B9711B3-A4B2-4365-AB24-012894BB4C67}" srcOrd="0" destOrd="4" presId="urn:microsoft.com/office/officeart/2005/8/layout/vList2"/>
    <dgm:cxn modelId="{A4489CB2-2B9B-4CB0-829C-900B67E8C2FB}" type="presParOf" srcId="{42690861-E609-4A82-A4A6-E8BC8A4724A4}" destId="{73914F52-B131-4A1C-9703-B0E75B610586}" srcOrd="0" destOrd="0" presId="urn:microsoft.com/office/officeart/2005/8/layout/vList2"/>
    <dgm:cxn modelId="{FA098A7F-DB76-48C2-8D15-F71B08775DB0}" type="presParOf" srcId="{42690861-E609-4A82-A4A6-E8BC8A4724A4}" destId="{44ED5012-932A-4479-BB48-A78A5330DFB1}" srcOrd="1" destOrd="0" presId="urn:microsoft.com/office/officeart/2005/8/layout/vList2"/>
    <dgm:cxn modelId="{064DD510-CD0B-4599-A9AA-60D769A91590}" type="presParOf" srcId="{42690861-E609-4A82-A4A6-E8BC8A4724A4}" destId="{DA14A3CD-A8FA-4069-A12E-3B0240FB5AB1}" srcOrd="2" destOrd="0" presId="urn:microsoft.com/office/officeart/2005/8/layout/vList2"/>
    <dgm:cxn modelId="{776DEB1D-1CA8-432C-8A60-D2935A935A40}" type="presParOf" srcId="{42690861-E609-4A82-A4A6-E8BC8A4724A4}" destId="{5F04B58E-44F6-4307-A9E7-E48E68B91D4B}" srcOrd="3" destOrd="0" presId="urn:microsoft.com/office/officeart/2005/8/layout/vList2"/>
    <dgm:cxn modelId="{054CB501-FC3E-467D-B735-1B31DFFD6AE1}" type="presParOf" srcId="{42690861-E609-4A82-A4A6-E8BC8A4724A4}" destId="{9C599AF5-E567-4C80-B4CF-2B8C17DA8A6D}" srcOrd="4" destOrd="0" presId="urn:microsoft.com/office/officeart/2005/8/layout/vList2"/>
    <dgm:cxn modelId="{6A877CF7-07DF-4343-B7C8-DB6FFE192F31}" type="presParOf" srcId="{42690861-E609-4A82-A4A6-E8BC8A4724A4}" destId="{2B9711B3-A4B2-4365-AB24-012894BB4C67}" srcOrd="5" destOrd="0" presId="urn:microsoft.com/office/officeart/2005/8/layout/vList2"/>
    <dgm:cxn modelId="{3F7BA426-2A6F-4940-B7D9-ABEC708A4BCB}" type="presParOf" srcId="{42690861-E609-4A82-A4A6-E8BC8A4724A4}" destId="{2D618AC4-7398-48E2-8353-AB12607A6477}" srcOrd="6" destOrd="0" presId="urn:microsoft.com/office/officeart/2005/8/layout/vList2"/>
    <dgm:cxn modelId="{925A02A3-25AE-40BD-AFC9-6FDDFFE859C2}" type="presParOf" srcId="{42690861-E609-4A82-A4A6-E8BC8A4724A4}" destId="{89573F44-34E8-47AE-A05B-AFF6BDE070D9}" srcOrd="7" destOrd="0" presId="urn:microsoft.com/office/officeart/2005/8/layout/vList2"/>
  </dgm:cxnLst>
  <dgm:bg>
    <a:solidFill>
      <a:schemeClr val="bg1"/>
    </a:solidFill>
  </dgm:bg>
  <dgm:whole>
    <a:ln w="762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79B906-471A-46DD-A270-004F721A0784}"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DCA4B070-37DD-42FC-987A-E20120FD2F86}">
      <dgm:prSet phldrT="[Text]" custT="1"/>
      <dgm:spPr/>
      <dgm:t>
        <a:bodyPr/>
        <a:lstStyle/>
        <a:p>
          <a:r>
            <a:rPr lang="en-US" sz="1600" b="1" dirty="0" smtClean="0">
              <a:solidFill>
                <a:schemeClr val="tx1">
                  <a:lumMod val="85000"/>
                  <a:lumOff val="15000"/>
                </a:schemeClr>
              </a:solidFill>
            </a:rPr>
            <a:t>Listen</a:t>
          </a:r>
          <a:r>
            <a:rPr lang="en-US" sz="1200" dirty="0" smtClean="0">
              <a:solidFill>
                <a:schemeClr val="tx1">
                  <a:lumMod val="85000"/>
                  <a:lumOff val="15000"/>
                </a:schemeClr>
              </a:solidFill>
            </a:rPr>
            <a:t> to our customer’s problem without interrupting them or making excuses.</a:t>
          </a:r>
        </a:p>
      </dgm:t>
    </dgm:pt>
    <dgm:pt modelId="{00D5BAB0-C158-459D-B717-D39D49665BED}" type="parTrans" cxnId="{BA2E4603-CA77-4E52-ADDC-76F41EB0E6E4}">
      <dgm:prSet/>
      <dgm:spPr/>
      <dgm:t>
        <a:bodyPr/>
        <a:lstStyle/>
        <a:p>
          <a:endParaRPr lang="en-US"/>
        </a:p>
      </dgm:t>
    </dgm:pt>
    <dgm:pt modelId="{1579E77A-8072-49A9-AE42-709FD979F3D0}" type="sibTrans" cxnId="{BA2E4603-CA77-4E52-ADDC-76F41EB0E6E4}">
      <dgm:prSet/>
      <dgm:spPr/>
      <dgm:t>
        <a:bodyPr/>
        <a:lstStyle/>
        <a:p>
          <a:endParaRPr lang="en-US" dirty="0"/>
        </a:p>
      </dgm:t>
    </dgm:pt>
    <dgm:pt modelId="{E623FD19-BF5E-4A9E-BBD7-4A9847160889}">
      <dgm:prSet phldrT="[Text]" custT="1"/>
      <dgm:spPr/>
      <dgm:t>
        <a:bodyPr/>
        <a:lstStyle/>
        <a:p>
          <a:r>
            <a:rPr lang="en-US" sz="1600" b="1" dirty="0" smtClean="0">
              <a:solidFill>
                <a:schemeClr val="tx1">
                  <a:lumMod val="85000"/>
                  <a:lumOff val="15000"/>
                </a:schemeClr>
              </a:solidFill>
            </a:rPr>
            <a:t>Recognize</a:t>
          </a:r>
          <a:r>
            <a:rPr lang="en-US" sz="1200" dirty="0" smtClean="0">
              <a:solidFill>
                <a:schemeClr val="tx1">
                  <a:lumMod val="85000"/>
                  <a:lumOff val="15000"/>
                </a:schemeClr>
              </a:solidFill>
            </a:rPr>
            <a:t> and define their problem in simple terms.</a:t>
          </a:r>
          <a:endParaRPr lang="en-US" sz="1200" dirty="0">
            <a:solidFill>
              <a:schemeClr val="tx1">
                <a:lumMod val="85000"/>
                <a:lumOff val="15000"/>
              </a:schemeClr>
            </a:solidFill>
          </a:endParaRPr>
        </a:p>
      </dgm:t>
    </dgm:pt>
    <dgm:pt modelId="{FEADCAF7-14E8-4EAA-A662-171F3484BC5F}" type="parTrans" cxnId="{74081518-5977-433A-963C-421A4A156D29}">
      <dgm:prSet/>
      <dgm:spPr/>
      <dgm:t>
        <a:bodyPr/>
        <a:lstStyle/>
        <a:p>
          <a:endParaRPr lang="en-US"/>
        </a:p>
      </dgm:t>
    </dgm:pt>
    <dgm:pt modelId="{60761DDD-02A5-4047-8251-31E3C1768D4E}" type="sibTrans" cxnId="{74081518-5977-433A-963C-421A4A156D29}">
      <dgm:prSet/>
      <dgm:spPr/>
      <dgm:t>
        <a:bodyPr/>
        <a:lstStyle/>
        <a:p>
          <a:endParaRPr lang="en-US" dirty="0"/>
        </a:p>
      </dgm:t>
    </dgm:pt>
    <dgm:pt modelId="{07E5CBA8-D07C-4BA9-9892-778243EE81F2}">
      <dgm:prSet phldrT="[Text]" custT="1"/>
      <dgm:spPr/>
      <dgm:t>
        <a:bodyPr/>
        <a:lstStyle/>
        <a:p>
          <a:r>
            <a:rPr lang="en-US" sz="1600" b="1" dirty="0" smtClean="0">
              <a:solidFill>
                <a:schemeClr val="tx1">
                  <a:lumMod val="85000"/>
                  <a:lumOff val="15000"/>
                </a:schemeClr>
              </a:solidFill>
            </a:rPr>
            <a:t>Apologize</a:t>
          </a:r>
          <a:r>
            <a:rPr lang="en-US" sz="1200" dirty="0" smtClean="0">
              <a:solidFill>
                <a:schemeClr val="tx1">
                  <a:lumMod val="85000"/>
                  <a:lumOff val="15000"/>
                </a:schemeClr>
              </a:solidFill>
            </a:rPr>
            <a:t> for the inconvenience or confusion.  Use empathy.</a:t>
          </a:r>
          <a:endParaRPr lang="en-US" sz="1200" dirty="0">
            <a:solidFill>
              <a:schemeClr val="tx1">
                <a:lumMod val="85000"/>
                <a:lumOff val="15000"/>
              </a:schemeClr>
            </a:solidFill>
          </a:endParaRPr>
        </a:p>
      </dgm:t>
    </dgm:pt>
    <dgm:pt modelId="{0DDE793A-8FA0-4245-B4E5-AF63CCC791D3}" type="parTrans" cxnId="{7D494690-05CC-495F-B171-31E4BE6BF45E}">
      <dgm:prSet/>
      <dgm:spPr/>
      <dgm:t>
        <a:bodyPr/>
        <a:lstStyle/>
        <a:p>
          <a:endParaRPr lang="en-US"/>
        </a:p>
      </dgm:t>
    </dgm:pt>
    <dgm:pt modelId="{745634F8-0C98-47EA-8D67-86BCE14AF0A4}" type="sibTrans" cxnId="{7D494690-05CC-495F-B171-31E4BE6BF45E}">
      <dgm:prSet/>
      <dgm:spPr/>
      <dgm:t>
        <a:bodyPr/>
        <a:lstStyle/>
        <a:p>
          <a:endParaRPr lang="en-US" dirty="0"/>
        </a:p>
      </dgm:t>
    </dgm:pt>
    <dgm:pt modelId="{CAB07173-FCCC-4F31-AC54-0CCB5C4A8E2C}">
      <dgm:prSet phldrT="[Text]" custT="1"/>
      <dgm:spPr/>
      <dgm:t>
        <a:bodyPr/>
        <a:lstStyle/>
        <a:p>
          <a:r>
            <a:rPr lang="en-US" sz="1600" b="1" dirty="0" smtClean="0">
              <a:solidFill>
                <a:schemeClr val="tx1">
                  <a:lumMod val="85000"/>
                  <a:lumOff val="15000"/>
                </a:schemeClr>
              </a:solidFill>
            </a:rPr>
            <a:t>Correct</a:t>
          </a:r>
          <a:r>
            <a:rPr lang="en-US" sz="1100" dirty="0" smtClean="0">
              <a:solidFill>
                <a:schemeClr val="tx1">
                  <a:lumMod val="85000"/>
                  <a:lumOff val="15000"/>
                </a:schemeClr>
              </a:solidFill>
            </a:rPr>
            <a:t> the problem to the best of your ability or connect them directly  to the appropriate Customer Experience Representative who can fix the problem.</a:t>
          </a:r>
          <a:endParaRPr lang="en-US" sz="1100" dirty="0">
            <a:solidFill>
              <a:schemeClr val="tx1">
                <a:lumMod val="85000"/>
                <a:lumOff val="15000"/>
              </a:schemeClr>
            </a:solidFill>
          </a:endParaRPr>
        </a:p>
      </dgm:t>
    </dgm:pt>
    <dgm:pt modelId="{243BDCFF-AA17-476F-BF73-E6692FC86DF8}" type="parTrans" cxnId="{41F6ADF9-A99A-436C-A992-C1DFF19077BB}">
      <dgm:prSet/>
      <dgm:spPr/>
      <dgm:t>
        <a:bodyPr/>
        <a:lstStyle/>
        <a:p>
          <a:endParaRPr lang="en-US"/>
        </a:p>
      </dgm:t>
    </dgm:pt>
    <dgm:pt modelId="{EEA17C46-9264-4458-A502-3F61EB910AE4}" type="sibTrans" cxnId="{41F6ADF9-A99A-436C-A992-C1DFF19077BB}">
      <dgm:prSet/>
      <dgm:spPr/>
      <dgm:t>
        <a:bodyPr/>
        <a:lstStyle/>
        <a:p>
          <a:endParaRPr lang="en-US" dirty="0"/>
        </a:p>
      </dgm:t>
    </dgm:pt>
    <dgm:pt modelId="{A8981029-180E-430F-80C5-BE78C30FA81C}">
      <dgm:prSet phldrT="[Text]" custT="1"/>
      <dgm:spPr/>
      <dgm:t>
        <a:bodyPr/>
        <a:lstStyle/>
        <a:p>
          <a:r>
            <a:rPr lang="en-US" sz="1600" b="1" dirty="0" smtClean="0">
              <a:solidFill>
                <a:schemeClr val="tx1">
                  <a:lumMod val="85000"/>
                  <a:lumOff val="15000"/>
                </a:schemeClr>
              </a:solidFill>
            </a:rPr>
            <a:t>Thank</a:t>
          </a:r>
          <a:r>
            <a:rPr lang="en-US" sz="1200" dirty="0" smtClean="0">
              <a:solidFill>
                <a:schemeClr val="tx1">
                  <a:lumMod val="85000"/>
                  <a:lumOff val="15000"/>
                </a:schemeClr>
              </a:solidFill>
            </a:rPr>
            <a:t> our customers for telling you about the problem so you could fix it and improve their experience.</a:t>
          </a:r>
          <a:endParaRPr lang="en-US" sz="1200" dirty="0">
            <a:solidFill>
              <a:schemeClr val="tx1">
                <a:lumMod val="85000"/>
                <a:lumOff val="15000"/>
              </a:schemeClr>
            </a:solidFill>
          </a:endParaRPr>
        </a:p>
      </dgm:t>
    </dgm:pt>
    <dgm:pt modelId="{8026B120-1CB2-4109-A363-A3E92529FBE0}" type="parTrans" cxnId="{7D3B60D8-A780-4D07-8FCA-61062268BB05}">
      <dgm:prSet/>
      <dgm:spPr/>
      <dgm:t>
        <a:bodyPr/>
        <a:lstStyle/>
        <a:p>
          <a:endParaRPr lang="en-US"/>
        </a:p>
      </dgm:t>
    </dgm:pt>
    <dgm:pt modelId="{910C3793-766E-4388-8387-3ECB49E18E56}" type="sibTrans" cxnId="{7D3B60D8-A780-4D07-8FCA-61062268BB05}">
      <dgm:prSet/>
      <dgm:spPr/>
      <dgm:t>
        <a:bodyPr/>
        <a:lstStyle/>
        <a:p>
          <a:endParaRPr lang="en-US" dirty="0"/>
        </a:p>
      </dgm:t>
    </dgm:pt>
    <dgm:pt modelId="{D9DDED4A-1BB6-431F-9DA7-D49A9D285486}" type="pres">
      <dgm:prSet presAssocID="{B279B906-471A-46DD-A270-004F721A0784}" presName="cycle" presStyleCnt="0">
        <dgm:presLayoutVars>
          <dgm:dir/>
          <dgm:resizeHandles val="exact"/>
        </dgm:presLayoutVars>
      </dgm:prSet>
      <dgm:spPr/>
      <dgm:t>
        <a:bodyPr/>
        <a:lstStyle/>
        <a:p>
          <a:endParaRPr lang="en-US"/>
        </a:p>
      </dgm:t>
    </dgm:pt>
    <dgm:pt modelId="{48114791-210B-4D44-9936-08214432B951}" type="pres">
      <dgm:prSet presAssocID="{DCA4B070-37DD-42FC-987A-E20120FD2F86}" presName="node" presStyleLbl="node1" presStyleIdx="0" presStyleCnt="5" custScaleX="108914" custScaleY="108914">
        <dgm:presLayoutVars>
          <dgm:bulletEnabled val="1"/>
        </dgm:presLayoutVars>
      </dgm:prSet>
      <dgm:spPr/>
      <dgm:t>
        <a:bodyPr/>
        <a:lstStyle/>
        <a:p>
          <a:endParaRPr lang="en-US"/>
        </a:p>
      </dgm:t>
    </dgm:pt>
    <dgm:pt modelId="{0102EB16-88C7-4DCB-AE99-2D3753E76FC1}" type="pres">
      <dgm:prSet presAssocID="{1579E77A-8072-49A9-AE42-709FD979F3D0}" presName="sibTrans" presStyleLbl="sibTrans2D1" presStyleIdx="0" presStyleCnt="5"/>
      <dgm:spPr/>
      <dgm:t>
        <a:bodyPr/>
        <a:lstStyle/>
        <a:p>
          <a:endParaRPr lang="en-US"/>
        </a:p>
      </dgm:t>
    </dgm:pt>
    <dgm:pt modelId="{FC4AE8E3-BE69-4F0C-A394-54A89C1EA0E9}" type="pres">
      <dgm:prSet presAssocID="{1579E77A-8072-49A9-AE42-709FD979F3D0}" presName="connectorText" presStyleLbl="sibTrans2D1" presStyleIdx="0" presStyleCnt="5"/>
      <dgm:spPr/>
      <dgm:t>
        <a:bodyPr/>
        <a:lstStyle/>
        <a:p>
          <a:endParaRPr lang="en-US"/>
        </a:p>
      </dgm:t>
    </dgm:pt>
    <dgm:pt modelId="{4557BBC3-B8EE-4707-AE97-F45039806E3F}" type="pres">
      <dgm:prSet presAssocID="{E623FD19-BF5E-4A9E-BBD7-4A9847160889}" presName="node" presStyleLbl="node1" presStyleIdx="1" presStyleCnt="5" custScaleX="108914" custScaleY="108914">
        <dgm:presLayoutVars>
          <dgm:bulletEnabled val="1"/>
        </dgm:presLayoutVars>
      </dgm:prSet>
      <dgm:spPr/>
      <dgm:t>
        <a:bodyPr/>
        <a:lstStyle/>
        <a:p>
          <a:endParaRPr lang="en-US"/>
        </a:p>
      </dgm:t>
    </dgm:pt>
    <dgm:pt modelId="{841F696A-D545-4B41-8546-DADFFEDA2427}" type="pres">
      <dgm:prSet presAssocID="{60761DDD-02A5-4047-8251-31E3C1768D4E}" presName="sibTrans" presStyleLbl="sibTrans2D1" presStyleIdx="1" presStyleCnt="5"/>
      <dgm:spPr/>
      <dgm:t>
        <a:bodyPr/>
        <a:lstStyle/>
        <a:p>
          <a:endParaRPr lang="en-US"/>
        </a:p>
      </dgm:t>
    </dgm:pt>
    <dgm:pt modelId="{BBD26AA6-57DE-404C-9DED-20CC9E461C87}" type="pres">
      <dgm:prSet presAssocID="{60761DDD-02A5-4047-8251-31E3C1768D4E}" presName="connectorText" presStyleLbl="sibTrans2D1" presStyleIdx="1" presStyleCnt="5"/>
      <dgm:spPr/>
      <dgm:t>
        <a:bodyPr/>
        <a:lstStyle/>
        <a:p>
          <a:endParaRPr lang="en-US"/>
        </a:p>
      </dgm:t>
    </dgm:pt>
    <dgm:pt modelId="{5915A087-8C33-4085-B46F-4ECE3AAFA5F6}" type="pres">
      <dgm:prSet presAssocID="{07E5CBA8-D07C-4BA9-9892-778243EE81F2}" presName="node" presStyleLbl="node1" presStyleIdx="2" presStyleCnt="5" custScaleX="108914" custScaleY="108914">
        <dgm:presLayoutVars>
          <dgm:bulletEnabled val="1"/>
        </dgm:presLayoutVars>
      </dgm:prSet>
      <dgm:spPr/>
      <dgm:t>
        <a:bodyPr/>
        <a:lstStyle/>
        <a:p>
          <a:endParaRPr lang="en-US"/>
        </a:p>
      </dgm:t>
    </dgm:pt>
    <dgm:pt modelId="{D4A2D19A-E95B-4576-883A-67EB8F089EF0}" type="pres">
      <dgm:prSet presAssocID="{745634F8-0C98-47EA-8D67-86BCE14AF0A4}" presName="sibTrans" presStyleLbl="sibTrans2D1" presStyleIdx="2" presStyleCnt="5"/>
      <dgm:spPr/>
      <dgm:t>
        <a:bodyPr/>
        <a:lstStyle/>
        <a:p>
          <a:endParaRPr lang="en-US"/>
        </a:p>
      </dgm:t>
    </dgm:pt>
    <dgm:pt modelId="{7CD819F5-D0E6-438F-A39B-54125B1FB99C}" type="pres">
      <dgm:prSet presAssocID="{745634F8-0C98-47EA-8D67-86BCE14AF0A4}" presName="connectorText" presStyleLbl="sibTrans2D1" presStyleIdx="2" presStyleCnt="5"/>
      <dgm:spPr/>
      <dgm:t>
        <a:bodyPr/>
        <a:lstStyle/>
        <a:p>
          <a:endParaRPr lang="en-US"/>
        </a:p>
      </dgm:t>
    </dgm:pt>
    <dgm:pt modelId="{1345B136-6DBC-4D68-8E45-D92D09D05235}" type="pres">
      <dgm:prSet presAssocID="{CAB07173-FCCC-4F31-AC54-0CCB5C4A8E2C}" presName="node" presStyleLbl="node1" presStyleIdx="3" presStyleCnt="5" custScaleX="120066" custScaleY="120066">
        <dgm:presLayoutVars>
          <dgm:bulletEnabled val="1"/>
        </dgm:presLayoutVars>
      </dgm:prSet>
      <dgm:spPr/>
      <dgm:t>
        <a:bodyPr/>
        <a:lstStyle/>
        <a:p>
          <a:endParaRPr lang="en-US"/>
        </a:p>
      </dgm:t>
    </dgm:pt>
    <dgm:pt modelId="{B57C9980-08E6-4F83-BAC7-FAD4B314FAA1}" type="pres">
      <dgm:prSet presAssocID="{EEA17C46-9264-4458-A502-3F61EB910AE4}" presName="sibTrans" presStyleLbl="sibTrans2D1" presStyleIdx="3" presStyleCnt="5"/>
      <dgm:spPr/>
      <dgm:t>
        <a:bodyPr/>
        <a:lstStyle/>
        <a:p>
          <a:endParaRPr lang="en-US"/>
        </a:p>
      </dgm:t>
    </dgm:pt>
    <dgm:pt modelId="{45CB5795-D8AC-4645-9FD7-9A1AA4526C12}" type="pres">
      <dgm:prSet presAssocID="{EEA17C46-9264-4458-A502-3F61EB910AE4}" presName="connectorText" presStyleLbl="sibTrans2D1" presStyleIdx="3" presStyleCnt="5"/>
      <dgm:spPr/>
      <dgm:t>
        <a:bodyPr/>
        <a:lstStyle/>
        <a:p>
          <a:endParaRPr lang="en-US"/>
        </a:p>
      </dgm:t>
    </dgm:pt>
    <dgm:pt modelId="{71B07479-087C-4476-B6CE-DFABA7F679AE}" type="pres">
      <dgm:prSet presAssocID="{A8981029-180E-430F-80C5-BE78C30FA81C}" presName="node" presStyleLbl="node1" presStyleIdx="4" presStyleCnt="5" custScaleX="108914" custScaleY="108914">
        <dgm:presLayoutVars>
          <dgm:bulletEnabled val="1"/>
        </dgm:presLayoutVars>
      </dgm:prSet>
      <dgm:spPr/>
      <dgm:t>
        <a:bodyPr/>
        <a:lstStyle/>
        <a:p>
          <a:endParaRPr lang="en-US"/>
        </a:p>
      </dgm:t>
    </dgm:pt>
    <dgm:pt modelId="{0A12B881-930F-42E5-A3D2-9F8EE57855D9}" type="pres">
      <dgm:prSet presAssocID="{910C3793-766E-4388-8387-3ECB49E18E56}" presName="sibTrans" presStyleLbl="sibTrans2D1" presStyleIdx="4" presStyleCnt="5"/>
      <dgm:spPr/>
      <dgm:t>
        <a:bodyPr/>
        <a:lstStyle/>
        <a:p>
          <a:endParaRPr lang="en-US"/>
        </a:p>
      </dgm:t>
    </dgm:pt>
    <dgm:pt modelId="{123A92D7-5774-4E6C-8DF4-E12BF35BACFF}" type="pres">
      <dgm:prSet presAssocID="{910C3793-766E-4388-8387-3ECB49E18E56}" presName="connectorText" presStyleLbl="sibTrans2D1" presStyleIdx="4" presStyleCnt="5"/>
      <dgm:spPr/>
      <dgm:t>
        <a:bodyPr/>
        <a:lstStyle/>
        <a:p>
          <a:endParaRPr lang="en-US"/>
        </a:p>
      </dgm:t>
    </dgm:pt>
  </dgm:ptLst>
  <dgm:cxnLst>
    <dgm:cxn modelId="{4287D5F2-15E8-492B-85C0-80ECF536C3B8}" type="presOf" srcId="{910C3793-766E-4388-8387-3ECB49E18E56}" destId="{0A12B881-930F-42E5-A3D2-9F8EE57855D9}" srcOrd="0" destOrd="0" presId="urn:microsoft.com/office/officeart/2005/8/layout/cycle2"/>
    <dgm:cxn modelId="{C412EF88-4A3C-4DFD-B43B-D8FC804D8D88}" type="presOf" srcId="{A8981029-180E-430F-80C5-BE78C30FA81C}" destId="{71B07479-087C-4476-B6CE-DFABA7F679AE}" srcOrd="0" destOrd="0" presId="urn:microsoft.com/office/officeart/2005/8/layout/cycle2"/>
    <dgm:cxn modelId="{C4DEDD90-D2FB-4BE2-87F3-F9D04F91814B}" type="presOf" srcId="{60761DDD-02A5-4047-8251-31E3C1768D4E}" destId="{BBD26AA6-57DE-404C-9DED-20CC9E461C87}" srcOrd="1" destOrd="0" presId="urn:microsoft.com/office/officeart/2005/8/layout/cycle2"/>
    <dgm:cxn modelId="{46F60242-4AB8-4C17-A394-FCE115CEA1B3}" type="presOf" srcId="{E623FD19-BF5E-4A9E-BBD7-4A9847160889}" destId="{4557BBC3-B8EE-4707-AE97-F45039806E3F}" srcOrd="0" destOrd="0" presId="urn:microsoft.com/office/officeart/2005/8/layout/cycle2"/>
    <dgm:cxn modelId="{243166E2-2911-400F-AD71-DD924BDA77C1}" type="presOf" srcId="{07E5CBA8-D07C-4BA9-9892-778243EE81F2}" destId="{5915A087-8C33-4085-B46F-4ECE3AAFA5F6}" srcOrd="0" destOrd="0" presId="urn:microsoft.com/office/officeart/2005/8/layout/cycle2"/>
    <dgm:cxn modelId="{6B8440D7-F1AC-49F2-992C-83F532F16391}" type="presOf" srcId="{910C3793-766E-4388-8387-3ECB49E18E56}" destId="{123A92D7-5774-4E6C-8DF4-E12BF35BACFF}" srcOrd="1" destOrd="0" presId="urn:microsoft.com/office/officeart/2005/8/layout/cycle2"/>
    <dgm:cxn modelId="{2F010461-2066-41EF-8897-9D6A227700D3}" type="presOf" srcId="{60761DDD-02A5-4047-8251-31E3C1768D4E}" destId="{841F696A-D545-4B41-8546-DADFFEDA2427}" srcOrd="0" destOrd="0" presId="urn:microsoft.com/office/officeart/2005/8/layout/cycle2"/>
    <dgm:cxn modelId="{B69E3B11-8EAD-4B7F-AA0A-8563E3792C88}" type="presOf" srcId="{1579E77A-8072-49A9-AE42-709FD979F3D0}" destId="{0102EB16-88C7-4DCB-AE99-2D3753E76FC1}" srcOrd="0" destOrd="0" presId="urn:microsoft.com/office/officeart/2005/8/layout/cycle2"/>
    <dgm:cxn modelId="{BA2E4603-CA77-4E52-ADDC-76F41EB0E6E4}" srcId="{B279B906-471A-46DD-A270-004F721A0784}" destId="{DCA4B070-37DD-42FC-987A-E20120FD2F86}" srcOrd="0" destOrd="0" parTransId="{00D5BAB0-C158-459D-B717-D39D49665BED}" sibTransId="{1579E77A-8072-49A9-AE42-709FD979F3D0}"/>
    <dgm:cxn modelId="{41F6ADF9-A99A-436C-A992-C1DFF19077BB}" srcId="{B279B906-471A-46DD-A270-004F721A0784}" destId="{CAB07173-FCCC-4F31-AC54-0CCB5C4A8E2C}" srcOrd="3" destOrd="0" parTransId="{243BDCFF-AA17-476F-BF73-E6692FC86DF8}" sibTransId="{EEA17C46-9264-4458-A502-3F61EB910AE4}"/>
    <dgm:cxn modelId="{F4185822-882C-4399-9990-5588FA6D1414}" type="presOf" srcId="{EEA17C46-9264-4458-A502-3F61EB910AE4}" destId="{45CB5795-D8AC-4645-9FD7-9A1AA4526C12}" srcOrd="1" destOrd="0" presId="urn:microsoft.com/office/officeart/2005/8/layout/cycle2"/>
    <dgm:cxn modelId="{8DF0EF71-0139-4122-B8EA-8966759CD0D7}" type="presOf" srcId="{1579E77A-8072-49A9-AE42-709FD979F3D0}" destId="{FC4AE8E3-BE69-4F0C-A394-54A89C1EA0E9}" srcOrd="1" destOrd="0" presId="urn:microsoft.com/office/officeart/2005/8/layout/cycle2"/>
    <dgm:cxn modelId="{7D494690-05CC-495F-B171-31E4BE6BF45E}" srcId="{B279B906-471A-46DD-A270-004F721A0784}" destId="{07E5CBA8-D07C-4BA9-9892-778243EE81F2}" srcOrd="2" destOrd="0" parTransId="{0DDE793A-8FA0-4245-B4E5-AF63CCC791D3}" sibTransId="{745634F8-0C98-47EA-8D67-86BCE14AF0A4}"/>
    <dgm:cxn modelId="{D93B0B2D-464D-49CE-BDFD-E2274E65B243}" type="presOf" srcId="{CAB07173-FCCC-4F31-AC54-0CCB5C4A8E2C}" destId="{1345B136-6DBC-4D68-8E45-D92D09D05235}" srcOrd="0" destOrd="0" presId="urn:microsoft.com/office/officeart/2005/8/layout/cycle2"/>
    <dgm:cxn modelId="{182F2060-1522-4F2F-B035-9FD1D1751572}" type="presOf" srcId="{EEA17C46-9264-4458-A502-3F61EB910AE4}" destId="{B57C9980-08E6-4F83-BAC7-FAD4B314FAA1}" srcOrd="0" destOrd="0" presId="urn:microsoft.com/office/officeart/2005/8/layout/cycle2"/>
    <dgm:cxn modelId="{74081518-5977-433A-963C-421A4A156D29}" srcId="{B279B906-471A-46DD-A270-004F721A0784}" destId="{E623FD19-BF5E-4A9E-BBD7-4A9847160889}" srcOrd="1" destOrd="0" parTransId="{FEADCAF7-14E8-4EAA-A662-171F3484BC5F}" sibTransId="{60761DDD-02A5-4047-8251-31E3C1768D4E}"/>
    <dgm:cxn modelId="{7D3B60D8-A780-4D07-8FCA-61062268BB05}" srcId="{B279B906-471A-46DD-A270-004F721A0784}" destId="{A8981029-180E-430F-80C5-BE78C30FA81C}" srcOrd="4" destOrd="0" parTransId="{8026B120-1CB2-4109-A363-A3E92529FBE0}" sibTransId="{910C3793-766E-4388-8387-3ECB49E18E56}"/>
    <dgm:cxn modelId="{D86C2E86-C32D-4E6B-BC6D-08033B286B61}" type="presOf" srcId="{DCA4B070-37DD-42FC-987A-E20120FD2F86}" destId="{48114791-210B-4D44-9936-08214432B951}" srcOrd="0" destOrd="0" presId="urn:microsoft.com/office/officeart/2005/8/layout/cycle2"/>
    <dgm:cxn modelId="{F409E0FA-9832-4686-888F-650EC7AA34EE}" type="presOf" srcId="{B279B906-471A-46DD-A270-004F721A0784}" destId="{D9DDED4A-1BB6-431F-9DA7-D49A9D285486}" srcOrd="0" destOrd="0" presId="urn:microsoft.com/office/officeart/2005/8/layout/cycle2"/>
    <dgm:cxn modelId="{CA5F0800-91D5-440A-BB0C-6672F51C2906}" type="presOf" srcId="{745634F8-0C98-47EA-8D67-86BCE14AF0A4}" destId="{D4A2D19A-E95B-4576-883A-67EB8F089EF0}" srcOrd="0" destOrd="0" presId="urn:microsoft.com/office/officeart/2005/8/layout/cycle2"/>
    <dgm:cxn modelId="{DDC7AA14-5E05-4B96-9501-A0BBCB53B723}" type="presOf" srcId="{745634F8-0C98-47EA-8D67-86BCE14AF0A4}" destId="{7CD819F5-D0E6-438F-A39B-54125B1FB99C}" srcOrd="1" destOrd="0" presId="urn:microsoft.com/office/officeart/2005/8/layout/cycle2"/>
    <dgm:cxn modelId="{9812EE5F-8521-4E50-8421-B963E1E1E210}" type="presParOf" srcId="{D9DDED4A-1BB6-431F-9DA7-D49A9D285486}" destId="{48114791-210B-4D44-9936-08214432B951}" srcOrd="0" destOrd="0" presId="urn:microsoft.com/office/officeart/2005/8/layout/cycle2"/>
    <dgm:cxn modelId="{BD6FABC0-82A8-4E27-AED8-B2B9AA160255}" type="presParOf" srcId="{D9DDED4A-1BB6-431F-9DA7-D49A9D285486}" destId="{0102EB16-88C7-4DCB-AE99-2D3753E76FC1}" srcOrd="1" destOrd="0" presId="urn:microsoft.com/office/officeart/2005/8/layout/cycle2"/>
    <dgm:cxn modelId="{8CE2D950-F631-4AF8-B61E-AE5D878DB52C}" type="presParOf" srcId="{0102EB16-88C7-4DCB-AE99-2D3753E76FC1}" destId="{FC4AE8E3-BE69-4F0C-A394-54A89C1EA0E9}" srcOrd="0" destOrd="0" presId="urn:microsoft.com/office/officeart/2005/8/layout/cycle2"/>
    <dgm:cxn modelId="{49A010EC-CC66-4364-B59A-E035CCFA0B35}" type="presParOf" srcId="{D9DDED4A-1BB6-431F-9DA7-D49A9D285486}" destId="{4557BBC3-B8EE-4707-AE97-F45039806E3F}" srcOrd="2" destOrd="0" presId="urn:microsoft.com/office/officeart/2005/8/layout/cycle2"/>
    <dgm:cxn modelId="{4164E1BE-5DD6-402E-A030-257B2462BE2F}" type="presParOf" srcId="{D9DDED4A-1BB6-431F-9DA7-D49A9D285486}" destId="{841F696A-D545-4B41-8546-DADFFEDA2427}" srcOrd="3" destOrd="0" presId="urn:microsoft.com/office/officeart/2005/8/layout/cycle2"/>
    <dgm:cxn modelId="{1DD844D7-9EF9-4E48-9F57-A35DF420FA87}" type="presParOf" srcId="{841F696A-D545-4B41-8546-DADFFEDA2427}" destId="{BBD26AA6-57DE-404C-9DED-20CC9E461C87}" srcOrd="0" destOrd="0" presId="urn:microsoft.com/office/officeart/2005/8/layout/cycle2"/>
    <dgm:cxn modelId="{886ED65E-D245-40FD-9C8D-4F13F225E931}" type="presParOf" srcId="{D9DDED4A-1BB6-431F-9DA7-D49A9D285486}" destId="{5915A087-8C33-4085-B46F-4ECE3AAFA5F6}" srcOrd="4" destOrd="0" presId="urn:microsoft.com/office/officeart/2005/8/layout/cycle2"/>
    <dgm:cxn modelId="{13E7CE36-A112-4C96-8AC7-025B9C8BD5CF}" type="presParOf" srcId="{D9DDED4A-1BB6-431F-9DA7-D49A9D285486}" destId="{D4A2D19A-E95B-4576-883A-67EB8F089EF0}" srcOrd="5" destOrd="0" presId="urn:microsoft.com/office/officeart/2005/8/layout/cycle2"/>
    <dgm:cxn modelId="{AA14EF5C-F6CE-41DA-BE52-179F3DC90F56}" type="presParOf" srcId="{D4A2D19A-E95B-4576-883A-67EB8F089EF0}" destId="{7CD819F5-D0E6-438F-A39B-54125B1FB99C}" srcOrd="0" destOrd="0" presId="urn:microsoft.com/office/officeart/2005/8/layout/cycle2"/>
    <dgm:cxn modelId="{AE778396-CD76-4F42-AFC6-5F67D0DB86DE}" type="presParOf" srcId="{D9DDED4A-1BB6-431F-9DA7-D49A9D285486}" destId="{1345B136-6DBC-4D68-8E45-D92D09D05235}" srcOrd="6" destOrd="0" presId="urn:microsoft.com/office/officeart/2005/8/layout/cycle2"/>
    <dgm:cxn modelId="{75A16E4C-5A8C-4D34-A3E2-5AB75A98CCFF}" type="presParOf" srcId="{D9DDED4A-1BB6-431F-9DA7-D49A9D285486}" destId="{B57C9980-08E6-4F83-BAC7-FAD4B314FAA1}" srcOrd="7" destOrd="0" presId="urn:microsoft.com/office/officeart/2005/8/layout/cycle2"/>
    <dgm:cxn modelId="{A3202192-B7F0-44A7-B1F4-C1B670CB96F6}" type="presParOf" srcId="{B57C9980-08E6-4F83-BAC7-FAD4B314FAA1}" destId="{45CB5795-D8AC-4645-9FD7-9A1AA4526C12}" srcOrd="0" destOrd="0" presId="urn:microsoft.com/office/officeart/2005/8/layout/cycle2"/>
    <dgm:cxn modelId="{09403A1D-AED4-4546-BC29-6D2B60A90114}" type="presParOf" srcId="{D9DDED4A-1BB6-431F-9DA7-D49A9D285486}" destId="{71B07479-087C-4476-B6CE-DFABA7F679AE}" srcOrd="8" destOrd="0" presId="urn:microsoft.com/office/officeart/2005/8/layout/cycle2"/>
    <dgm:cxn modelId="{9394FA7C-DD6A-4C08-A633-D87AD8BCD84A}" type="presParOf" srcId="{D9DDED4A-1BB6-431F-9DA7-D49A9D285486}" destId="{0A12B881-930F-42E5-A3D2-9F8EE57855D9}" srcOrd="9" destOrd="0" presId="urn:microsoft.com/office/officeart/2005/8/layout/cycle2"/>
    <dgm:cxn modelId="{32C5884A-E3C0-4EE8-A628-44011683D964}" type="presParOf" srcId="{0A12B881-930F-42E5-A3D2-9F8EE57855D9}" destId="{123A92D7-5774-4E6C-8DF4-E12BF35BACFF}"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2B0A12-56B4-4C45-8643-A0B9EE83D4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CCB7214-AE37-4E03-B671-0CE0F3F58D04}">
      <dgm:prSet phldrT="[Text]"/>
      <dgm:spPr>
        <a:solidFill>
          <a:schemeClr val="bg1"/>
        </a:solidFill>
        <a:ln w="57150">
          <a:solidFill>
            <a:schemeClr val="accent1"/>
          </a:solidFill>
        </a:ln>
      </dgm:spPr>
      <dgm:t>
        <a:bodyPr/>
        <a:lstStyle/>
        <a:p>
          <a:r>
            <a:rPr lang="en-US" b="1" dirty="0">
              <a:solidFill>
                <a:schemeClr val="tx1"/>
              </a:solidFill>
              <a:latin typeface="+mn-lt"/>
              <a:cs typeface="Arial" panose="020B0604020202020204" pitchFamily="34" charset="0"/>
            </a:rPr>
            <a:t>Requires </a:t>
          </a:r>
          <a:r>
            <a:rPr lang="en-US" b="1" dirty="0" smtClean="0">
              <a:solidFill>
                <a:schemeClr val="tx1"/>
              </a:solidFill>
              <a:latin typeface="+mn-lt"/>
              <a:cs typeface="Arial" panose="020B0604020202020204" pitchFamily="34" charset="0"/>
            </a:rPr>
            <a:t>privacy </a:t>
          </a:r>
          <a:r>
            <a:rPr lang="en-US" b="1" dirty="0">
              <a:solidFill>
                <a:schemeClr val="tx1"/>
              </a:solidFill>
              <a:latin typeface="+mn-lt"/>
              <a:cs typeface="Arial" panose="020B0604020202020204" pitchFamily="34" charset="0"/>
            </a:rPr>
            <a:t>&amp; confidentiality of PHI</a:t>
          </a:r>
        </a:p>
      </dgm:t>
    </dgm:pt>
    <dgm:pt modelId="{3A2F7989-1FEB-4AB8-B979-814CDC22479E}" type="parTrans" cxnId="{4DC76FAF-B014-4236-987A-4BB32589BA26}">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9BE12060-1EFF-4E86-BF92-92D5F6097F2C}" type="sibTrans" cxnId="{4DC76FAF-B014-4236-987A-4BB32589BA26}">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869D7ED1-1C85-4C0D-9F69-83D8F6E4E5D6}">
      <dgm:prSet phldrT="[Text]"/>
      <dgm:spPr>
        <a:solidFill>
          <a:schemeClr val="bg1"/>
        </a:solidFill>
        <a:ln w="57150">
          <a:solidFill>
            <a:schemeClr val="accent1"/>
          </a:solidFill>
        </a:ln>
      </dgm:spPr>
      <dgm:t>
        <a:bodyPr/>
        <a:lstStyle/>
        <a:p>
          <a:r>
            <a:rPr lang="en-US" b="1" dirty="0">
              <a:solidFill>
                <a:schemeClr val="tx1"/>
              </a:solidFill>
              <a:latin typeface="+mn-lt"/>
              <a:cs typeface="Arial" panose="020B0604020202020204" pitchFamily="34" charset="0"/>
            </a:rPr>
            <a:t>Requires the security of PHI in all forms</a:t>
          </a:r>
        </a:p>
      </dgm:t>
    </dgm:pt>
    <dgm:pt modelId="{350ACAC2-65BD-46F8-BFEE-2A98E8413B68}" type="parTrans" cxnId="{588C1789-F887-4022-9090-8EDACE349065}">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CF75A4E6-F479-4832-B02E-4808AF8EE16A}" type="sibTrans" cxnId="{588C1789-F887-4022-9090-8EDACE349065}">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04301021-7852-44A6-9AE2-B19E1BBE4D37}">
      <dgm:prSet phldrT="[Text]"/>
      <dgm:spPr>
        <a:solidFill>
          <a:schemeClr val="bg1"/>
        </a:solidFill>
        <a:ln w="57150">
          <a:solidFill>
            <a:schemeClr val="accent1"/>
          </a:solidFill>
        </a:ln>
      </dgm:spPr>
      <dgm:t>
        <a:bodyPr/>
        <a:lstStyle/>
        <a:p>
          <a:r>
            <a:rPr lang="en-US" b="1" dirty="0">
              <a:solidFill>
                <a:schemeClr val="tx1"/>
              </a:solidFill>
              <a:latin typeface="Century Gothic" panose="020B0502020202020204" pitchFamily="34" charset="0"/>
              <a:cs typeface="DokChampa" panose="020B0604020202020204" pitchFamily="34" charset="-34"/>
            </a:rPr>
            <a:t>Requires </a:t>
          </a:r>
          <a:r>
            <a:rPr lang="en-US" b="1" dirty="0" smtClean="0">
              <a:solidFill>
                <a:schemeClr val="tx1"/>
              </a:solidFill>
              <a:latin typeface="Century Gothic" panose="020B0502020202020204" pitchFamily="34" charset="0"/>
              <a:cs typeface="DokChampa" panose="020B0604020202020204" pitchFamily="34" charset="-34"/>
            </a:rPr>
            <a:t>healthcare </a:t>
          </a:r>
          <a:r>
            <a:rPr lang="en-US" b="1" dirty="0">
              <a:solidFill>
                <a:schemeClr val="tx1"/>
              </a:solidFill>
              <a:latin typeface="Century Gothic" panose="020B0502020202020204" pitchFamily="34" charset="0"/>
              <a:cs typeface="DokChampa" panose="020B0604020202020204" pitchFamily="34" charset="-34"/>
            </a:rPr>
            <a:t>facilities </a:t>
          </a:r>
          <a:r>
            <a:rPr lang="en-US" b="1" dirty="0" smtClean="0">
              <a:solidFill>
                <a:schemeClr val="tx1"/>
              </a:solidFill>
              <a:latin typeface="Century Gothic" panose="020B0502020202020204" pitchFamily="34" charset="0"/>
              <a:cs typeface="DokChampa" panose="020B0604020202020204" pitchFamily="34" charset="-34"/>
            </a:rPr>
            <a:t>to train </a:t>
          </a:r>
          <a:r>
            <a:rPr lang="en-US" b="1" dirty="0">
              <a:solidFill>
                <a:schemeClr val="tx1"/>
              </a:solidFill>
              <a:latin typeface="Century Gothic" panose="020B0502020202020204" pitchFamily="34" charset="0"/>
              <a:cs typeface="DokChampa" panose="020B0604020202020204" pitchFamily="34" charset="-34"/>
            </a:rPr>
            <a:t>their workforce</a:t>
          </a:r>
        </a:p>
      </dgm:t>
    </dgm:pt>
    <dgm:pt modelId="{E34C4A13-CCFB-41B0-AB46-F3BB535CCEC3}" type="parTrans" cxnId="{7BCC2F2E-2F6B-41C1-9701-459FD8B67EA5}">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A6169F14-3970-4025-97EA-0A4B35AF57A7}" type="sibTrans" cxnId="{7BCC2F2E-2F6B-41C1-9701-459FD8B67EA5}">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C0591762-111C-4385-868D-B623CEF01CEA}">
      <dgm:prSet phldrT="[Text]"/>
      <dgm:spPr>
        <a:solidFill>
          <a:schemeClr val="bg1"/>
        </a:solidFill>
        <a:ln w="57150">
          <a:solidFill>
            <a:schemeClr val="accent1"/>
          </a:solidFill>
        </a:ln>
      </dgm:spPr>
      <dgm:t>
        <a:bodyPr/>
        <a:lstStyle/>
        <a:p>
          <a:r>
            <a:rPr lang="en-US" b="1" dirty="0">
              <a:solidFill>
                <a:schemeClr val="tx1"/>
              </a:solidFill>
              <a:latin typeface="+mn-lt"/>
              <a:cs typeface="DokChampa" panose="020B0604020202020204" pitchFamily="34" charset="-34"/>
            </a:rPr>
            <a:t>Informs patients of their rights</a:t>
          </a:r>
        </a:p>
      </dgm:t>
    </dgm:pt>
    <dgm:pt modelId="{49F53480-170F-4A42-98BB-ADDB2C1E5D13}" type="parTrans" cxnId="{4356F161-B2EC-44D3-BBED-29083B9FDC04}">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1AC8CB6B-4C42-4F3E-BE19-6139EAED825A}" type="sibTrans" cxnId="{4356F161-B2EC-44D3-BBED-29083B9FDC04}">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C36E11E8-3241-4093-904A-0A2EA360E87D}">
      <dgm:prSet phldrT="[Text]"/>
      <dgm:spPr>
        <a:solidFill>
          <a:schemeClr val="bg1"/>
        </a:solidFill>
        <a:ln w="57150">
          <a:solidFill>
            <a:schemeClr val="accent1"/>
          </a:solidFill>
        </a:ln>
      </dgm:spPr>
      <dgm:t>
        <a:bodyPr/>
        <a:lstStyle/>
        <a:p>
          <a:r>
            <a:rPr lang="en-US" b="1" dirty="0">
              <a:solidFill>
                <a:schemeClr val="tx1"/>
              </a:solidFill>
              <a:latin typeface="+mn-lt"/>
              <a:cs typeface="DokChampa" panose="020B0604020202020204" pitchFamily="34" charset="-34"/>
            </a:rPr>
            <a:t>Issues sanctions for privacy &amp; security violations</a:t>
          </a:r>
        </a:p>
      </dgm:t>
    </dgm:pt>
    <dgm:pt modelId="{DBB8C16C-D1A9-46C8-8671-C451293BD993}" type="parTrans" cxnId="{9C7CA8CE-2DF2-4801-BC8D-04BED347644B}">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2EF89DBC-1180-4121-931D-E99E3793196B}" type="sibTrans" cxnId="{9C7CA8CE-2DF2-4801-BC8D-04BED347644B}">
      <dgm:prSet/>
      <dgm:spPr/>
      <dgm:t>
        <a:bodyPr/>
        <a:lstStyle/>
        <a:p>
          <a:endParaRPr lang="en-US">
            <a:solidFill>
              <a:schemeClr val="accent4">
                <a:lumMod val="90000"/>
                <a:lumOff val="10000"/>
              </a:schemeClr>
            </a:solidFill>
            <a:latin typeface="DokChampa" panose="020B0604020202020204" pitchFamily="34" charset="-34"/>
            <a:cs typeface="DokChampa" panose="020B0604020202020204" pitchFamily="34" charset="-34"/>
          </a:endParaRPr>
        </a:p>
      </dgm:t>
    </dgm:pt>
    <dgm:pt modelId="{B2E7838D-A5B6-445E-A1EF-7D547A1DE20F}" type="pres">
      <dgm:prSet presAssocID="{272B0A12-56B4-4C45-8643-A0B9EE83D4AF}" presName="diagram" presStyleCnt="0">
        <dgm:presLayoutVars>
          <dgm:dir/>
          <dgm:resizeHandles val="exact"/>
        </dgm:presLayoutVars>
      </dgm:prSet>
      <dgm:spPr/>
      <dgm:t>
        <a:bodyPr/>
        <a:lstStyle/>
        <a:p>
          <a:endParaRPr lang="en-US"/>
        </a:p>
      </dgm:t>
    </dgm:pt>
    <dgm:pt modelId="{4A7FB036-D371-4972-92B7-3F5F1CD141AC}" type="pres">
      <dgm:prSet presAssocID="{CCCB7214-AE37-4E03-B671-0CE0F3F58D04}" presName="node" presStyleLbl="node1" presStyleIdx="0" presStyleCnt="5" custLinFactNeighborX="1538" custLinFactNeighborY="247">
        <dgm:presLayoutVars>
          <dgm:bulletEnabled val="1"/>
        </dgm:presLayoutVars>
      </dgm:prSet>
      <dgm:spPr/>
      <dgm:t>
        <a:bodyPr/>
        <a:lstStyle/>
        <a:p>
          <a:endParaRPr lang="en-US"/>
        </a:p>
      </dgm:t>
    </dgm:pt>
    <dgm:pt modelId="{4ED8AD2D-BECA-4EBE-928E-2F826431BEC4}" type="pres">
      <dgm:prSet presAssocID="{9BE12060-1EFF-4E86-BF92-92D5F6097F2C}" presName="sibTrans" presStyleCnt="0"/>
      <dgm:spPr/>
    </dgm:pt>
    <dgm:pt modelId="{1F36E8DF-49B1-461B-B954-DC00906536AE}" type="pres">
      <dgm:prSet presAssocID="{869D7ED1-1C85-4C0D-9F69-83D8F6E4E5D6}" presName="node" presStyleLbl="node1" presStyleIdx="1" presStyleCnt="5" custLinFactNeighborX="0" custLinFactNeighborY="-1807">
        <dgm:presLayoutVars>
          <dgm:bulletEnabled val="1"/>
        </dgm:presLayoutVars>
      </dgm:prSet>
      <dgm:spPr/>
      <dgm:t>
        <a:bodyPr/>
        <a:lstStyle/>
        <a:p>
          <a:endParaRPr lang="en-US"/>
        </a:p>
      </dgm:t>
    </dgm:pt>
    <dgm:pt modelId="{C321F83B-91DD-411D-9451-2BA479F50DF2}" type="pres">
      <dgm:prSet presAssocID="{CF75A4E6-F479-4832-B02E-4808AF8EE16A}" presName="sibTrans" presStyleCnt="0"/>
      <dgm:spPr/>
    </dgm:pt>
    <dgm:pt modelId="{0AE773A3-90DD-492B-9FB5-E872D832A058}" type="pres">
      <dgm:prSet presAssocID="{04301021-7852-44A6-9AE2-B19E1BBE4D37}" presName="node" presStyleLbl="node1" presStyleIdx="2" presStyleCnt="5" custLinFactNeighborX="0" custLinFactNeighborY="-1807">
        <dgm:presLayoutVars>
          <dgm:bulletEnabled val="1"/>
        </dgm:presLayoutVars>
      </dgm:prSet>
      <dgm:spPr/>
      <dgm:t>
        <a:bodyPr/>
        <a:lstStyle/>
        <a:p>
          <a:endParaRPr lang="en-US"/>
        </a:p>
      </dgm:t>
    </dgm:pt>
    <dgm:pt modelId="{BF442AEC-648F-4C4A-8FF9-9FA73734B748}" type="pres">
      <dgm:prSet presAssocID="{A6169F14-3970-4025-97EA-0A4B35AF57A7}" presName="sibTrans" presStyleCnt="0"/>
      <dgm:spPr/>
    </dgm:pt>
    <dgm:pt modelId="{9A51F1DA-142D-429F-8E74-C81F984ABBD3}" type="pres">
      <dgm:prSet presAssocID="{C0591762-111C-4385-868D-B623CEF01CEA}" presName="node" presStyleLbl="node1" presStyleIdx="3" presStyleCnt="5" custLinFactNeighborX="1354" custLinFactNeighborY="0">
        <dgm:presLayoutVars>
          <dgm:bulletEnabled val="1"/>
        </dgm:presLayoutVars>
      </dgm:prSet>
      <dgm:spPr/>
      <dgm:t>
        <a:bodyPr/>
        <a:lstStyle/>
        <a:p>
          <a:endParaRPr lang="en-US"/>
        </a:p>
      </dgm:t>
    </dgm:pt>
    <dgm:pt modelId="{69604A1F-A9D5-4717-8FB3-03F791E17AF5}" type="pres">
      <dgm:prSet presAssocID="{1AC8CB6B-4C42-4F3E-BE19-6139EAED825A}" presName="sibTrans" presStyleCnt="0"/>
      <dgm:spPr/>
    </dgm:pt>
    <dgm:pt modelId="{8E65FFD3-873A-4BB4-B50D-5CCF9D766CBD}" type="pres">
      <dgm:prSet presAssocID="{C36E11E8-3241-4093-904A-0A2EA360E87D}" presName="node" presStyleLbl="node1" presStyleIdx="4" presStyleCnt="5" custLinFactNeighborX="0" custLinFactNeighborY="-1807">
        <dgm:presLayoutVars>
          <dgm:bulletEnabled val="1"/>
        </dgm:presLayoutVars>
      </dgm:prSet>
      <dgm:spPr/>
      <dgm:t>
        <a:bodyPr/>
        <a:lstStyle/>
        <a:p>
          <a:endParaRPr lang="en-US"/>
        </a:p>
      </dgm:t>
    </dgm:pt>
  </dgm:ptLst>
  <dgm:cxnLst>
    <dgm:cxn modelId="{588C1789-F887-4022-9090-8EDACE349065}" srcId="{272B0A12-56B4-4C45-8643-A0B9EE83D4AF}" destId="{869D7ED1-1C85-4C0D-9F69-83D8F6E4E5D6}" srcOrd="1" destOrd="0" parTransId="{350ACAC2-65BD-46F8-BFEE-2A98E8413B68}" sibTransId="{CF75A4E6-F479-4832-B02E-4808AF8EE16A}"/>
    <dgm:cxn modelId="{4356F161-B2EC-44D3-BBED-29083B9FDC04}" srcId="{272B0A12-56B4-4C45-8643-A0B9EE83D4AF}" destId="{C0591762-111C-4385-868D-B623CEF01CEA}" srcOrd="3" destOrd="0" parTransId="{49F53480-170F-4A42-98BB-ADDB2C1E5D13}" sibTransId="{1AC8CB6B-4C42-4F3E-BE19-6139EAED825A}"/>
    <dgm:cxn modelId="{7BCC2F2E-2F6B-41C1-9701-459FD8B67EA5}" srcId="{272B0A12-56B4-4C45-8643-A0B9EE83D4AF}" destId="{04301021-7852-44A6-9AE2-B19E1BBE4D37}" srcOrd="2" destOrd="0" parTransId="{E34C4A13-CCFB-41B0-AB46-F3BB535CCEC3}" sibTransId="{A6169F14-3970-4025-97EA-0A4B35AF57A7}"/>
    <dgm:cxn modelId="{4DC76FAF-B014-4236-987A-4BB32589BA26}" srcId="{272B0A12-56B4-4C45-8643-A0B9EE83D4AF}" destId="{CCCB7214-AE37-4E03-B671-0CE0F3F58D04}" srcOrd="0" destOrd="0" parTransId="{3A2F7989-1FEB-4AB8-B979-814CDC22479E}" sibTransId="{9BE12060-1EFF-4E86-BF92-92D5F6097F2C}"/>
    <dgm:cxn modelId="{DA977E33-3592-4239-9AE4-CB8E34C0B048}" type="presOf" srcId="{C0591762-111C-4385-868D-B623CEF01CEA}" destId="{9A51F1DA-142D-429F-8E74-C81F984ABBD3}" srcOrd="0" destOrd="0" presId="urn:microsoft.com/office/officeart/2005/8/layout/default"/>
    <dgm:cxn modelId="{9C7CA8CE-2DF2-4801-BC8D-04BED347644B}" srcId="{272B0A12-56B4-4C45-8643-A0B9EE83D4AF}" destId="{C36E11E8-3241-4093-904A-0A2EA360E87D}" srcOrd="4" destOrd="0" parTransId="{DBB8C16C-D1A9-46C8-8671-C451293BD993}" sibTransId="{2EF89DBC-1180-4121-931D-E99E3793196B}"/>
    <dgm:cxn modelId="{2F54BD7F-B601-408F-A489-945C5BE5613B}" type="presOf" srcId="{04301021-7852-44A6-9AE2-B19E1BBE4D37}" destId="{0AE773A3-90DD-492B-9FB5-E872D832A058}" srcOrd="0" destOrd="0" presId="urn:microsoft.com/office/officeart/2005/8/layout/default"/>
    <dgm:cxn modelId="{C6F1A7B4-C6FD-4AC3-AEA3-5195B6D738CF}" type="presOf" srcId="{869D7ED1-1C85-4C0D-9F69-83D8F6E4E5D6}" destId="{1F36E8DF-49B1-461B-B954-DC00906536AE}" srcOrd="0" destOrd="0" presId="urn:microsoft.com/office/officeart/2005/8/layout/default"/>
    <dgm:cxn modelId="{EF11DFE0-C4AF-448D-A8EE-9B8C7A96A9AD}" type="presOf" srcId="{272B0A12-56B4-4C45-8643-A0B9EE83D4AF}" destId="{B2E7838D-A5B6-445E-A1EF-7D547A1DE20F}" srcOrd="0" destOrd="0" presId="urn:microsoft.com/office/officeart/2005/8/layout/default"/>
    <dgm:cxn modelId="{158B62F4-7490-430C-9B2D-607970990F59}" type="presOf" srcId="{C36E11E8-3241-4093-904A-0A2EA360E87D}" destId="{8E65FFD3-873A-4BB4-B50D-5CCF9D766CBD}" srcOrd="0" destOrd="0" presId="urn:microsoft.com/office/officeart/2005/8/layout/default"/>
    <dgm:cxn modelId="{320CE85B-9AA1-491F-BEFE-FF93A134131C}" type="presOf" srcId="{CCCB7214-AE37-4E03-B671-0CE0F3F58D04}" destId="{4A7FB036-D371-4972-92B7-3F5F1CD141AC}" srcOrd="0" destOrd="0" presId="urn:microsoft.com/office/officeart/2005/8/layout/default"/>
    <dgm:cxn modelId="{CBC15670-D5AC-493C-A5FA-B241742B9BAE}" type="presParOf" srcId="{B2E7838D-A5B6-445E-A1EF-7D547A1DE20F}" destId="{4A7FB036-D371-4972-92B7-3F5F1CD141AC}" srcOrd="0" destOrd="0" presId="urn:microsoft.com/office/officeart/2005/8/layout/default"/>
    <dgm:cxn modelId="{FFCB0F92-2E4E-4351-8D78-DFFD3493BA0B}" type="presParOf" srcId="{B2E7838D-A5B6-445E-A1EF-7D547A1DE20F}" destId="{4ED8AD2D-BECA-4EBE-928E-2F826431BEC4}" srcOrd="1" destOrd="0" presId="urn:microsoft.com/office/officeart/2005/8/layout/default"/>
    <dgm:cxn modelId="{61D67172-18E1-40D5-97E8-C5B495D2EF8A}" type="presParOf" srcId="{B2E7838D-A5B6-445E-A1EF-7D547A1DE20F}" destId="{1F36E8DF-49B1-461B-B954-DC00906536AE}" srcOrd="2" destOrd="0" presId="urn:microsoft.com/office/officeart/2005/8/layout/default"/>
    <dgm:cxn modelId="{BA5D419D-8944-4422-8C69-1CB0FE88D9A3}" type="presParOf" srcId="{B2E7838D-A5B6-445E-A1EF-7D547A1DE20F}" destId="{C321F83B-91DD-411D-9451-2BA479F50DF2}" srcOrd="3" destOrd="0" presId="urn:microsoft.com/office/officeart/2005/8/layout/default"/>
    <dgm:cxn modelId="{89EA74B5-B607-416A-939F-A2A4C7410D7B}" type="presParOf" srcId="{B2E7838D-A5B6-445E-A1EF-7D547A1DE20F}" destId="{0AE773A3-90DD-492B-9FB5-E872D832A058}" srcOrd="4" destOrd="0" presId="urn:microsoft.com/office/officeart/2005/8/layout/default"/>
    <dgm:cxn modelId="{81DF3811-C75A-4FF8-A0BE-AA49444323EC}" type="presParOf" srcId="{B2E7838D-A5B6-445E-A1EF-7D547A1DE20F}" destId="{BF442AEC-648F-4C4A-8FF9-9FA73734B748}" srcOrd="5" destOrd="0" presId="urn:microsoft.com/office/officeart/2005/8/layout/default"/>
    <dgm:cxn modelId="{88B086DB-E3DD-440E-996C-43E93E638A60}" type="presParOf" srcId="{B2E7838D-A5B6-445E-A1EF-7D547A1DE20F}" destId="{9A51F1DA-142D-429F-8E74-C81F984ABBD3}" srcOrd="6" destOrd="0" presId="urn:microsoft.com/office/officeart/2005/8/layout/default"/>
    <dgm:cxn modelId="{BD87703C-2AE7-4B98-A95E-8E559DB0EEA2}" type="presParOf" srcId="{B2E7838D-A5B6-445E-A1EF-7D547A1DE20F}" destId="{69604A1F-A9D5-4717-8FB3-03F791E17AF5}" srcOrd="7" destOrd="0" presId="urn:microsoft.com/office/officeart/2005/8/layout/default"/>
    <dgm:cxn modelId="{271EEFD6-AA21-48ED-94F5-FB000BA5060C}" type="presParOf" srcId="{B2E7838D-A5B6-445E-A1EF-7D547A1DE20F}" destId="{8E65FFD3-873A-4BB4-B50D-5CCF9D766CB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F993D-98CC-42BE-956A-EB4DA09EA80A}">
      <dsp:nvSpPr>
        <dsp:cNvPr id="0" name=""/>
        <dsp:cNvSpPr/>
      </dsp:nvSpPr>
      <dsp:spPr>
        <a:xfrm rot="2448275">
          <a:off x="3016610" y="3288104"/>
          <a:ext cx="688477" cy="50800"/>
        </a:xfrm>
        <a:custGeom>
          <a:avLst/>
          <a:gdLst/>
          <a:ahLst/>
          <a:cxnLst/>
          <a:rect l="0" t="0" r="0" b="0"/>
          <a:pathLst>
            <a:path>
              <a:moveTo>
                <a:pt x="0" y="25092"/>
              </a:moveTo>
              <a:lnTo>
                <a:pt x="658124" y="25092"/>
              </a:lnTo>
            </a:path>
          </a:pathLst>
        </a:custGeom>
        <a:noFill/>
        <a:ln w="19050" cap="rnd" cmpd="sng" algn="ctr">
          <a:solidFill>
            <a:srgbClr val="EF7A24">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17ED62-56D7-4D13-9222-255BA937574C}">
      <dsp:nvSpPr>
        <dsp:cNvPr id="0" name=""/>
        <dsp:cNvSpPr/>
      </dsp:nvSpPr>
      <dsp:spPr>
        <a:xfrm rot="86748">
          <a:off x="3100142" y="2373849"/>
          <a:ext cx="864585" cy="50800"/>
        </a:xfrm>
        <a:custGeom>
          <a:avLst/>
          <a:gdLst/>
          <a:ahLst/>
          <a:cxnLst/>
          <a:rect l="0" t="0" r="0" b="0"/>
          <a:pathLst>
            <a:path>
              <a:moveTo>
                <a:pt x="0" y="25092"/>
              </a:moveTo>
              <a:lnTo>
                <a:pt x="824676" y="25092"/>
              </a:lnTo>
            </a:path>
          </a:pathLst>
        </a:custGeom>
        <a:noFill/>
        <a:ln w="19050" cap="rnd" cmpd="sng" algn="ctr">
          <a:solidFill>
            <a:srgbClr val="EF7A24">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AD1D0C-607A-4C0D-B820-4C528AA0F1AC}">
      <dsp:nvSpPr>
        <dsp:cNvPr id="0" name=""/>
        <dsp:cNvSpPr/>
      </dsp:nvSpPr>
      <dsp:spPr>
        <a:xfrm rot="18996405">
          <a:off x="3025377" y="1363698"/>
          <a:ext cx="548043" cy="50800"/>
        </a:xfrm>
        <a:custGeom>
          <a:avLst/>
          <a:gdLst/>
          <a:ahLst/>
          <a:cxnLst/>
          <a:rect l="0" t="0" r="0" b="0"/>
          <a:pathLst>
            <a:path>
              <a:moveTo>
                <a:pt x="0" y="25092"/>
              </a:moveTo>
              <a:lnTo>
                <a:pt x="525216" y="25092"/>
              </a:lnTo>
            </a:path>
          </a:pathLst>
        </a:custGeom>
        <a:noFill/>
        <a:ln w="19050" cap="rnd" cmpd="sng" algn="ctr">
          <a:solidFill>
            <a:srgbClr val="EF7A24">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936533-5DCD-4ACC-AB4B-B6FA296E4BBA}">
      <dsp:nvSpPr>
        <dsp:cNvPr id="0" name=""/>
        <dsp:cNvSpPr/>
      </dsp:nvSpPr>
      <dsp:spPr>
        <a:xfrm>
          <a:off x="1071220" y="1173690"/>
          <a:ext cx="2387128" cy="2387128"/>
        </a:xfrm>
        <a:prstGeom prst="ellipse">
          <a:avLst/>
        </a:prstGeom>
        <a:solidFill>
          <a:srgbClr val="EF7A2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9A5E6F-9E1C-478E-A45C-DFF92018CFCA}">
      <dsp:nvSpPr>
        <dsp:cNvPr id="0" name=""/>
        <dsp:cNvSpPr/>
      </dsp:nvSpPr>
      <dsp:spPr>
        <a:xfrm>
          <a:off x="3328171" y="81141"/>
          <a:ext cx="1295895" cy="1336332"/>
        </a:xfrm>
        <a:prstGeom prst="ellipse">
          <a:avLst/>
        </a:prstGeom>
        <a:solidFill>
          <a:srgbClr val="EF7A24">
            <a:hueOff val="3749681"/>
            <a:satOff val="730"/>
            <a:lumOff val="3922"/>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panose="020B0604020202020204" pitchFamily="34" charset="0"/>
              <a:ea typeface="+mn-ea"/>
              <a:cs typeface="Arial" panose="020B0604020202020204" pitchFamily="34" charset="0"/>
            </a:rPr>
            <a:t>Recruitment </a:t>
          </a:r>
          <a:endParaRPr lang="en-US" sz="1200" b="1" kern="1200" dirty="0">
            <a:solidFill>
              <a:sysClr val="window" lastClr="FFFFFF"/>
            </a:solidFill>
            <a:latin typeface="Arial" panose="020B0604020202020204" pitchFamily="34" charset="0"/>
            <a:ea typeface="+mn-ea"/>
            <a:cs typeface="Arial" panose="020B0604020202020204" pitchFamily="34" charset="0"/>
          </a:endParaRPr>
        </a:p>
      </dsp:txBody>
      <dsp:txXfrm>
        <a:off x="3517950" y="276842"/>
        <a:ext cx="916337" cy="944930"/>
      </dsp:txXfrm>
    </dsp:sp>
    <dsp:sp modelId="{537AEE7D-358A-4FB9-83CB-DC08E05C2641}">
      <dsp:nvSpPr>
        <dsp:cNvPr id="0" name=""/>
        <dsp:cNvSpPr/>
      </dsp:nvSpPr>
      <dsp:spPr>
        <a:xfrm>
          <a:off x="4828465" y="101359"/>
          <a:ext cx="1943842" cy="1336332"/>
        </a:xfrm>
        <a:prstGeom prst="rect">
          <a:avLst/>
        </a:prstGeom>
        <a:noFill/>
        <a:ln w="9525" cap="rnd" cmpd="sng" algn="ctr">
          <a:solidFill>
            <a:sysClr val="windowText" lastClr="000000">
              <a:alpha val="0"/>
              <a:hueOff val="0"/>
              <a:satOff val="0"/>
              <a:lumOff val="0"/>
              <a:alphaOff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Recruit a diverse workforce reflective of the communities we serve.</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828465" y="101359"/>
        <a:ext cx="1943842" cy="1336332"/>
      </dsp:txXfrm>
    </dsp:sp>
    <dsp:sp modelId="{957A7EB8-DFFD-4BA6-8F85-1E56E30AAA4A}">
      <dsp:nvSpPr>
        <dsp:cNvPr id="0" name=""/>
        <dsp:cNvSpPr/>
      </dsp:nvSpPr>
      <dsp:spPr>
        <a:xfrm>
          <a:off x="3964377" y="1758849"/>
          <a:ext cx="1336332" cy="1336332"/>
        </a:xfrm>
        <a:prstGeom prst="ellipse">
          <a:avLst/>
        </a:prstGeom>
        <a:solidFill>
          <a:srgbClr val="EF7A24">
            <a:hueOff val="7499363"/>
            <a:satOff val="1459"/>
            <a:lumOff val="7843"/>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panose="020B0604020202020204" pitchFamily="34" charset="0"/>
              <a:ea typeface="+mn-ea"/>
              <a:cs typeface="Arial" panose="020B0604020202020204" pitchFamily="34" charset="0"/>
            </a:rPr>
            <a:t>Employee Engagement</a:t>
          </a:r>
          <a:endParaRPr lang="en-US" sz="1200" b="1" kern="1200" dirty="0">
            <a:solidFill>
              <a:sysClr val="window" lastClr="FFFFFF"/>
            </a:solidFill>
            <a:latin typeface="Arial" panose="020B0604020202020204" pitchFamily="34" charset="0"/>
            <a:ea typeface="+mn-ea"/>
            <a:cs typeface="Arial" panose="020B0604020202020204" pitchFamily="34" charset="0"/>
          </a:endParaRPr>
        </a:p>
      </dsp:txBody>
      <dsp:txXfrm>
        <a:off x="4160078" y="1954550"/>
        <a:ext cx="944930" cy="944930"/>
      </dsp:txXfrm>
    </dsp:sp>
    <dsp:sp modelId="{2C3B06C8-64EF-4D95-BDDD-C309FE64A892}">
      <dsp:nvSpPr>
        <dsp:cNvPr id="0" name=""/>
        <dsp:cNvSpPr/>
      </dsp:nvSpPr>
      <dsp:spPr>
        <a:xfrm>
          <a:off x="5434343" y="1758849"/>
          <a:ext cx="2004499" cy="1336332"/>
        </a:xfrm>
        <a:prstGeom prst="rect">
          <a:avLst/>
        </a:prstGeom>
        <a:noFill/>
        <a:ln w="9525" cap="rnd" cmpd="sng" algn="ctr">
          <a:solidFill>
            <a:sysClr val="windowText" lastClr="000000">
              <a:alpha val="0"/>
              <a:hueOff val="0"/>
              <a:satOff val="0"/>
              <a:lumOff val="0"/>
              <a:alphaOff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Foster a learning environment that values diversity and encourages employees to reach their full potential.</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434343" y="1758849"/>
        <a:ext cx="2004499" cy="1336332"/>
      </dsp:txXfrm>
    </dsp:sp>
    <dsp:sp modelId="{309190B9-2FF7-4924-BF44-D0161DA6A5B8}">
      <dsp:nvSpPr>
        <dsp:cNvPr id="0" name=""/>
        <dsp:cNvSpPr/>
      </dsp:nvSpPr>
      <dsp:spPr>
        <a:xfrm>
          <a:off x="3459015" y="3306926"/>
          <a:ext cx="1336332" cy="1336332"/>
        </a:xfrm>
        <a:prstGeom prst="ellipse">
          <a:avLst/>
        </a:prstGeom>
        <a:solidFill>
          <a:srgbClr val="EF7A24">
            <a:hueOff val="11249044"/>
            <a:satOff val="2189"/>
            <a:lumOff val="11765"/>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panose="020B0604020202020204" pitchFamily="34" charset="0"/>
              <a:ea typeface="+mn-ea"/>
              <a:cs typeface="Arial" panose="020B0604020202020204" pitchFamily="34" charset="0"/>
            </a:rPr>
            <a:t>Customer Experience</a:t>
          </a:r>
          <a:endParaRPr lang="en-US" sz="1200" b="1" kern="1200" dirty="0">
            <a:solidFill>
              <a:sysClr val="window" lastClr="FFFFFF"/>
            </a:solidFill>
            <a:latin typeface="Arial" panose="020B0604020202020204" pitchFamily="34" charset="0"/>
            <a:ea typeface="+mn-ea"/>
            <a:cs typeface="Arial" panose="020B0604020202020204" pitchFamily="34" charset="0"/>
          </a:endParaRPr>
        </a:p>
      </dsp:txBody>
      <dsp:txXfrm>
        <a:off x="3654716" y="3502627"/>
        <a:ext cx="944930" cy="944930"/>
      </dsp:txXfrm>
    </dsp:sp>
    <dsp:sp modelId="{168AC26E-6984-4CF2-BA01-1E2B2E80B472}">
      <dsp:nvSpPr>
        <dsp:cNvPr id="0" name=""/>
        <dsp:cNvSpPr/>
      </dsp:nvSpPr>
      <dsp:spPr>
        <a:xfrm>
          <a:off x="4928981" y="3306926"/>
          <a:ext cx="2004499" cy="1336332"/>
        </a:xfrm>
        <a:prstGeom prst="rect">
          <a:avLst/>
        </a:prstGeom>
        <a:noFill/>
        <a:ln w="9525" cap="rnd" cmpd="sng" algn="ctr">
          <a:solidFill>
            <a:sysClr val="windowText" lastClr="000000">
              <a:alpha val="0"/>
              <a:hueOff val="0"/>
              <a:satOff val="0"/>
              <a:lumOff val="0"/>
              <a:alphaOff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Provide customer experiences reflective of beliefs, cultural and community practices to foster an environment of respect for our diverse patients and their families.</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928981" y="3306926"/>
        <a:ext cx="2004499" cy="1336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9DE91-0D7D-4AB8-9528-45CC9E5555F5}">
      <dsp:nvSpPr>
        <dsp:cNvPr id="0" name=""/>
        <dsp:cNvSpPr/>
      </dsp:nvSpPr>
      <dsp:spPr>
        <a:xfrm>
          <a:off x="0" y="2347279"/>
          <a:ext cx="6629400" cy="1538920"/>
        </a:xfrm>
        <a:prstGeom prst="rect">
          <a:avLst/>
        </a:prstGeom>
        <a:solidFill>
          <a:schemeClr val="tx2">
            <a:lumMod val="75000"/>
          </a:schemeClr>
        </a:solidFill>
        <a:ln w="25400">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mj-lt"/>
              <a:cs typeface="Arial" pitchFamily="34" charset="0"/>
            </a:rPr>
            <a:t>Starfish Experience</a:t>
          </a:r>
          <a:endParaRPr lang="en-US" sz="2800" b="1" kern="1200" dirty="0">
            <a:effectLst>
              <a:outerShdw blurRad="38100" dist="38100" dir="2700000" algn="tl">
                <a:srgbClr val="000000">
                  <a:alpha val="43137"/>
                </a:srgbClr>
              </a:outerShdw>
            </a:effectLst>
            <a:latin typeface="+mj-lt"/>
            <a:cs typeface="Arial" pitchFamily="34" charset="0"/>
          </a:endParaRPr>
        </a:p>
      </dsp:txBody>
      <dsp:txXfrm>
        <a:off x="0" y="2347279"/>
        <a:ext cx="6629400" cy="831016"/>
      </dsp:txXfrm>
    </dsp:sp>
    <dsp:sp modelId="{BD5CD850-FF14-4CE3-9BBC-80E5D9C82205}">
      <dsp:nvSpPr>
        <dsp:cNvPr id="0" name=""/>
        <dsp:cNvSpPr/>
      </dsp:nvSpPr>
      <dsp:spPr>
        <a:xfrm>
          <a:off x="3237" y="3178296"/>
          <a:ext cx="2207641" cy="707903"/>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tx1"/>
              </a:solidFill>
              <a:latin typeface="+mn-lt"/>
              <a:cs typeface="Arial" pitchFamily="34" charset="0"/>
            </a:rPr>
            <a:t>Narrate the Story</a:t>
          </a:r>
          <a:endParaRPr lang="en-US" sz="1200" b="1" kern="1200" dirty="0">
            <a:solidFill>
              <a:schemeClr val="tx1"/>
            </a:solidFill>
            <a:latin typeface="+mn-lt"/>
            <a:cs typeface="Arial" pitchFamily="34" charset="0"/>
          </a:endParaRPr>
        </a:p>
      </dsp:txBody>
      <dsp:txXfrm>
        <a:off x="3237" y="3178296"/>
        <a:ext cx="2207641" cy="707903"/>
      </dsp:txXfrm>
    </dsp:sp>
    <dsp:sp modelId="{D3BB9D35-D2E0-40E8-904F-A1B84FC44A62}">
      <dsp:nvSpPr>
        <dsp:cNvPr id="0" name=""/>
        <dsp:cNvSpPr/>
      </dsp:nvSpPr>
      <dsp:spPr>
        <a:xfrm>
          <a:off x="2210879" y="3178296"/>
          <a:ext cx="2207641" cy="707903"/>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tx1"/>
              </a:solidFill>
              <a:latin typeface="+mn-lt"/>
              <a:cs typeface="Arial" pitchFamily="34" charset="0"/>
            </a:rPr>
            <a:t>Trusting Interactions</a:t>
          </a:r>
          <a:endParaRPr lang="en-US" sz="1200" b="1" kern="1200" dirty="0">
            <a:solidFill>
              <a:schemeClr val="tx1"/>
            </a:solidFill>
            <a:latin typeface="+mn-lt"/>
            <a:cs typeface="Arial" pitchFamily="34" charset="0"/>
          </a:endParaRPr>
        </a:p>
      </dsp:txBody>
      <dsp:txXfrm>
        <a:off x="2210879" y="3178296"/>
        <a:ext cx="2207641" cy="707903"/>
      </dsp:txXfrm>
    </dsp:sp>
    <dsp:sp modelId="{CD8C16A9-8EE0-4A11-A453-2945A85446A6}">
      <dsp:nvSpPr>
        <dsp:cNvPr id="0" name=""/>
        <dsp:cNvSpPr/>
      </dsp:nvSpPr>
      <dsp:spPr>
        <a:xfrm>
          <a:off x="4418520" y="3178294"/>
          <a:ext cx="2207641" cy="707903"/>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tx1"/>
              </a:solidFill>
              <a:latin typeface="+mn-lt"/>
              <a:cs typeface="Arial" pitchFamily="34" charset="0"/>
            </a:rPr>
            <a:t>Sacred Moments</a:t>
          </a:r>
          <a:endParaRPr lang="en-US" sz="1200" b="1" kern="1200" dirty="0">
            <a:solidFill>
              <a:schemeClr val="tx1"/>
            </a:solidFill>
            <a:latin typeface="+mn-lt"/>
            <a:cs typeface="Arial" pitchFamily="34" charset="0"/>
          </a:endParaRPr>
        </a:p>
      </dsp:txBody>
      <dsp:txXfrm>
        <a:off x="4418520" y="3178294"/>
        <a:ext cx="2207641" cy="707903"/>
      </dsp:txXfrm>
    </dsp:sp>
    <dsp:sp modelId="{B4FD28B0-13BA-47EB-AFEE-EA23CC890BA3}">
      <dsp:nvSpPr>
        <dsp:cNvPr id="0" name=""/>
        <dsp:cNvSpPr/>
      </dsp:nvSpPr>
      <dsp:spPr>
        <a:xfrm rot="10800000">
          <a:off x="0" y="0"/>
          <a:ext cx="6629400" cy="2366858"/>
        </a:xfrm>
        <a:prstGeom prst="upArrowCallout">
          <a:avLst/>
        </a:prstGeom>
        <a:solidFill>
          <a:schemeClr val="tx2">
            <a:lumMod val="75000"/>
          </a:schemeClr>
        </a:solidFill>
        <a:ln w="25400">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latin typeface="+mn-lt"/>
              <a:cs typeface="Arial" pitchFamily="34" charset="0"/>
            </a:rPr>
            <a:t>Customer Experience Standards</a:t>
          </a:r>
          <a:endParaRPr lang="en-US" sz="2800" b="1" kern="1200" dirty="0">
            <a:solidFill>
              <a:schemeClr val="bg1"/>
            </a:solidFill>
            <a:effectLst>
              <a:outerShdw blurRad="38100" dist="38100" dir="2700000" algn="tl">
                <a:srgbClr val="000000">
                  <a:alpha val="43137"/>
                </a:srgbClr>
              </a:outerShdw>
            </a:effectLst>
            <a:latin typeface="+mn-lt"/>
            <a:cs typeface="Arial" pitchFamily="34" charset="0"/>
          </a:endParaRPr>
        </a:p>
      </dsp:txBody>
      <dsp:txXfrm rot="-10800000">
        <a:off x="0" y="0"/>
        <a:ext cx="6629400" cy="830767"/>
      </dsp:txXfrm>
    </dsp:sp>
    <dsp:sp modelId="{325A2DFF-1603-4A16-9A44-D2477B5B3863}">
      <dsp:nvSpPr>
        <dsp:cNvPr id="0" name=""/>
        <dsp:cNvSpPr/>
      </dsp:nvSpPr>
      <dsp:spPr>
        <a:xfrm>
          <a:off x="0" y="840003"/>
          <a:ext cx="1125368" cy="704088"/>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b="1" kern="1200" dirty="0" smtClean="0">
              <a:solidFill>
                <a:schemeClr val="tx1"/>
              </a:solidFill>
              <a:latin typeface="+mn-lt"/>
            </a:rPr>
            <a:t>I</a:t>
          </a:r>
          <a:r>
            <a:rPr lang="en-US" sz="800" b="1" kern="1200" dirty="0" smtClean="0">
              <a:solidFill>
                <a:schemeClr val="tx1"/>
              </a:solidFill>
              <a:latin typeface="+mn-lt"/>
              <a:cs typeface="Arial" pitchFamily="34" charset="0"/>
            </a:rPr>
            <a:t> will say “please” and “thank you”</a:t>
          </a:r>
          <a:endParaRPr lang="en-US" sz="800" b="1" kern="1200" dirty="0">
            <a:solidFill>
              <a:schemeClr val="tx1"/>
            </a:solidFill>
            <a:latin typeface="+mn-lt"/>
            <a:cs typeface="Arial" pitchFamily="34" charset="0"/>
          </a:endParaRPr>
        </a:p>
      </dsp:txBody>
      <dsp:txXfrm>
        <a:off x="0" y="840003"/>
        <a:ext cx="1125368" cy="704088"/>
      </dsp:txXfrm>
    </dsp:sp>
    <dsp:sp modelId="{28C58AC9-076A-4702-B369-7D9EC9891B1F}">
      <dsp:nvSpPr>
        <dsp:cNvPr id="0" name=""/>
        <dsp:cNvSpPr/>
      </dsp:nvSpPr>
      <dsp:spPr>
        <a:xfrm>
          <a:off x="1126175" y="838202"/>
          <a:ext cx="954421" cy="707690"/>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latin typeface="+mn-lt"/>
              <a:cs typeface="Arial" pitchFamily="34" charset="0"/>
            </a:rPr>
            <a:t>I will ask “is there anything I can do for you” and respond with “my pleasure”</a:t>
          </a:r>
        </a:p>
      </dsp:txBody>
      <dsp:txXfrm>
        <a:off x="1126175" y="838202"/>
        <a:ext cx="954421" cy="707690"/>
      </dsp:txXfrm>
    </dsp:sp>
    <dsp:sp modelId="{756D6FD5-0569-471A-BF85-1D8023285200}">
      <dsp:nvSpPr>
        <dsp:cNvPr id="0" name=""/>
        <dsp:cNvSpPr/>
      </dsp:nvSpPr>
      <dsp:spPr>
        <a:xfrm>
          <a:off x="2080597" y="845583"/>
          <a:ext cx="1123692" cy="707690"/>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latin typeface="+mn-lt"/>
              <a:cs typeface="Arial" pitchFamily="34" charset="0"/>
            </a:rPr>
            <a:t>I will always introduce myself</a:t>
          </a:r>
        </a:p>
      </dsp:txBody>
      <dsp:txXfrm>
        <a:off x="2080597" y="845583"/>
        <a:ext cx="1123692" cy="707690"/>
      </dsp:txXfrm>
    </dsp:sp>
    <dsp:sp modelId="{26287FA6-924A-471D-8F6B-BB63F354F9D9}">
      <dsp:nvSpPr>
        <dsp:cNvPr id="0" name=""/>
        <dsp:cNvSpPr/>
      </dsp:nvSpPr>
      <dsp:spPr>
        <a:xfrm>
          <a:off x="3204290" y="832519"/>
          <a:ext cx="1181317" cy="707690"/>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latin typeface="+mn-lt"/>
              <a:cs typeface="Arial" pitchFamily="34" charset="0"/>
            </a:rPr>
            <a:t>I will always wear my name tag in a visible location</a:t>
          </a:r>
        </a:p>
      </dsp:txBody>
      <dsp:txXfrm>
        <a:off x="3204290" y="832519"/>
        <a:ext cx="1181317" cy="707690"/>
      </dsp:txXfrm>
    </dsp:sp>
    <dsp:sp modelId="{4B2F4FC6-5D49-4C23-B787-EA38CC5AABA2}">
      <dsp:nvSpPr>
        <dsp:cNvPr id="0" name=""/>
        <dsp:cNvSpPr/>
      </dsp:nvSpPr>
      <dsp:spPr>
        <a:xfrm>
          <a:off x="4385607" y="832519"/>
          <a:ext cx="1393938" cy="707690"/>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latin typeface="+mn-lt"/>
              <a:cs typeface="Arial" pitchFamily="34" charset="0"/>
            </a:rPr>
            <a:t>I will smile, make eye contact and greet those near me.</a:t>
          </a:r>
        </a:p>
      </dsp:txBody>
      <dsp:txXfrm>
        <a:off x="4385607" y="832519"/>
        <a:ext cx="1393938" cy="707690"/>
      </dsp:txXfrm>
    </dsp:sp>
    <dsp:sp modelId="{BF30C42B-23F3-4CCD-A3B7-5953B31F5C2C}">
      <dsp:nvSpPr>
        <dsp:cNvPr id="0" name=""/>
        <dsp:cNvSpPr/>
      </dsp:nvSpPr>
      <dsp:spPr>
        <a:xfrm>
          <a:off x="5779545" y="832519"/>
          <a:ext cx="849046" cy="707690"/>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latin typeface="+mn-lt"/>
              <a:cs typeface="Arial" pitchFamily="34" charset="0"/>
            </a:rPr>
            <a:t>CICARE</a:t>
          </a:r>
        </a:p>
      </dsp:txBody>
      <dsp:txXfrm>
        <a:off x="5779545" y="832519"/>
        <a:ext cx="849046" cy="707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4F52-B131-4A1C-9703-B0E75B610586}">
      <dsp:nvSpPr>
        <dsp:cNvPr id="0" name=""/>
        <dsp:cNvSpPr/>
      </dsp:nvSpPr>
      <dsp:spPr>
        <a:xfrm>
          <a:off x="0" y="0"/>
          <a:ext cx="8686800" cy="633861"/>
        </a:xfrm>
        <a:prstGeom prst="roundRect">
          <a:avLst/>
        </a:prstGeom>
        <a:solidFill>
          <a:schemeClr val="tx2">
            <a:lumMod val="7500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bg1"/>
              </a:solidFill>
              <a:latin typeface="+mn-lt"/>
              <a:cs typeface="Arial" panose="020B0604020202020204" pitchFamily="34" charset="0"/>
            </a:rPr>
            <a:t>Americans with Disabilities Act (ADA): </a:t>
          </a:r>
          <a:r>
            <a:rPr lang="en-US" sz="1200" kern="1200" dirty="0" smtClean="0">
              <a:solidFill>
                <a:schemeClr val="bg1"/>
              </a:solidFill>
              <a:latin typeface="+mn-lt"/>
              <a:cs typeface="Arial" panose="020B0604020202020204" pitchFamily="34" charset="0"/>
            </a:rPr>
            <a:t>requires  </a:t>
          </a:r>
          <a:r>
            <a:rPr lang="en-US" sz="1200" u="sng" kern="1200" dirty="0" smtClean="0">
              <a:solidFill>
                <a:schemeClr val="bg1"/>
              </a:solidFill>
              <a:latin typeface="+mn-lt"/>
              <a:cs typeface="Arial" panose="020B0604020202020204" pitchFamily="34" charset="0"/>
            </a:rPr>
            <a:t>communication that is equally effective</a:t>
          </a:r>
          <a:r>
            <a:rPr lang="en-US" sz="1200" kern="1200" dirty="0" smtClean="0">
              <a:solidFill>
                <a:schemeClr val="bg1"/>
              </a:solidFill>
              <a:latin typeface="+mn-lt"/>
              <a:cs typeface="Arial" panose="020B0604020202020204" pitchFamily="34" charset="0"/>
            </a:rPr>
            <a:t> for those with communication disabilities as for those without.</a:t>
          </a:r>
          <a:endParaRPr lang="en-US" sz="1200" kern="1200" dirty="0">
            <a:solidFill>
              <a:schemeClr val="bg1"/>
            </a:solidFill>
            <a:latin typeface="+mn-lt"/>
            <a:cs typeface="Arial" panose="020B0604020202020204" pitchFamily="34" charset="0"/>
          </a:endParaRPr>
        </a:p>
      </dsp:txBody>
      <dsp:txXfrm>
        <a:off x="30943" y="30943"/>
        <a:ext cx="8624914" cy="571975"/>
      </dsp:txXfrm>
    </dsp:sp>
    <dsp:sp modelId="{DA14A3CD-A8FA-4069-A12E-3B0240FB5AB1}">
      <dsp:nvSpPr>
        <dsp:cNvPr id="0" name=""/>
        <dsp:cNvSpPr/>
      </dsp:nvSpPr>
      <dsp:spPr>
        <a:xfrm>
          <a:off x="0" y="748849"/>
          <a:ext cx="8686800" cy="624999"/>
        </a:xfrm>
        <a:prstGeom prst="roundRect">
          <a:avLst/>
        </a:prstGeom>
        <a:solidFill>
          <a:schemeClr val="tx2">
            <a:lumMod val="7500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bg1"/>
              </a:solidFill>
              <a:latin typeface="+mn-lt"/>
              <a:cs typeface="Arial" panose="020B0604020202020204" pitchFamily="34" charset="0"/>
            </a:rPr>
            <a:t>The Joint Commission: </a:t>
          </a:r>
          <a:r>
            <a:rPr lang="en-US" sz="1200" kern="1200" dirty="0" smtClean="0">
              <a:solidFill>
                <a:schemeClr val="bg1"/>
              </a:solidFill>
              <a:latin typeface="+mn-lt"/>
              <a:cs typeface="Arial" panose="020B0604020202020204" pitchFamily="34" charset="0"/>
            </a:rPr>
            <a:t>requires that we communicate in the </a:t>
          </a:r>
          <a:r>
            <a:rPr lang="en-US" sz="1200" u="sng" kern="1200" dirty="0" smtClean="0">
              <a:solidFill>
                <a:schemeClr val="bg1"/>
              </a:solidFill>
              <a:latin typeface="+mn-lt"/>
              <a:cs typeface="Arial" panose="020B0604020202020204" pitchFamily="34" charset="0"/>
            </a:rPr>
            <a:t>patient’s preferred language</a:t>
          </a:r>
          <a:r>
            <a:rPr lang="en-US" sz="1200" kern="1200" dirty="0" smtClean="0">
              <a:solidFill>
                <a:schemeClr val="bg1"/>
              </a:solidFill>
              <a:latin typeface="+mn-lt"/>
              <a:cs typeface="Arial" panose="020B0604020202020204" pitchFamily="34" charset="0"/>
            </a:rPr>
            <a:t> for clinical conversations.</a:t>
          </a:r>
          <a:endParaRPr lang="en-US" sz="1200" kern="1200" dirty="0">
            <a:solidFill>
              <a:schemeClr val="bg1"/>
            </a:solidFill>
            <a:latin typeface="+mn-lt"/>
            <a:cs typeface="Arial" panose="020B0604020202020204" pitchFamily="34" charset="0"/>
          </a:endParaRPr>
        </a:p>
      </dsp:txBody>
      <dsp:txXfrm>
        <a:off x="30510" y="779359"/>
        <a:ext cx="8625780" cy="563979"/>
      </dsp:txXfrm>
    </dsp:sp>
    <dsp:sp modelId="{9C599AF5-E567-4C80-B4CF-2B8C17DA8A6D}">
      <dsp:nvSpPr>
        <dsp:cNvPr id="0" name=""/>
        <dsp:cNvSpPr/>
      </dsp:nvSpPr>
      <dsp:spPr>
        <a:xfrm>
          <a:off x="0" y="1465086"/>
          <a:ext cx="8686800" cy="675868"/>
        </a:xfrm>
        <a:prstGeom prst="roundRect">
          <a:avLst/>
        </a:prstGeom>
        <a:solidFill>
          <a:schemeClr val="tx2">
            <a:lumMod val="7500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u="sng" kern="1200" dirty="0" smtClean="0">
              <a:solidFill>
                <a:schemeClr val="bg1"/>
              </a:solidFill>
              <a:latin typeface="+mn-lt"/>
              <a:cs typeface="Arial" panose="020B0604020202020204" pitchFamily="34" charset="0"/>
            </a:rPr>
            <a:t>Clinical conversation :</a:t>
          </a:r>
          <a:r>
            <a:rPr lang="en-US" sz="1200" kern="1200" dirty="0" smtClean="0">
              <a:solidFill>
                <a:schemeClr val="bg1"/>
              </a:solidFill>
              <a:latin typeface="+mn-lt"/>
              <a:cs typeface="Arial" panose="020B0604020202020204" pitchFamily="34" charset="0"/>
            </a:rPr>
            <a:t> A conversation that provides or obtains information regarding a patient’s medical condition. Examples include:  informed consent, medication reconciliation, discharge instructions, assessments, history and physical, patient education, etc.</a:t>
          </a:r>
          <a:endParaRPr lang="en-US" sz="1200" kern="1200" dirty="0">
            <a:solidFill>
              <a:schemeClr val="bg1"/>
            </a:solidFill>
            <a:latin typeface="+mn-lt"/>
            <a:cs typeface="Arial" panose="020B0604020202020204" pitchFamily="34" charset="0"/>
          </a:endParaRPr>
        </a:p>
      </dsp:txBody>
      <dsp:txXfrm>
        <a:off x="32993" y="1498079"/>
        <a:ext cx="8620814" cy="609882"/>
      </dsp:txXfrm>
    </dsp:sp>
    <dsp:sp modelId="{2B9711B3-A4B2-4365-AB24-012894BB4C67}">
      <dsp:nvSpPr>
        <dsp:cNvPr id="0" name=""/>
        <dsp:cNvSpPr/>
      </dsp:nvSpPr>
      <dsp:spPr>
        <a:xfrm>
          <a:off x="0" y="1998024"/>
          <a:ext cx="8686800" cy="17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solidFill>
              <a:schemeClr val="tx1"/>
            </a:solidFill>
            <a:latin typeface="+mn-lt"/>
          </a:endParaRPr>
        </a:p>
        <a:p>
          <a:pPr marL="114300" lvl="1" indent="-114300" algn="l" defTabSz="533400" rtl="0">
            <a:lnSpc>
              <a:spcPct val="90000"/>
            </a:lnSpc>
            <a:spcBef>
              <a:spcPct val="0"/>
            </a:spcBef>
            <a:spcAft>
              <a:spcPct val="20000"/>
            </a:spcAft>
            <a:buChar char="••"/>
          </a:pPr>
          <a:r>
            <a:rPr lang="en-US" sz="1200" kern="1200" dirty="0" smtClean="0">
              <a:solidFill>
                <a:schemeClr val="tx1"/>
              </a:solidFill>
              <a:latin typeface="+mn-lt"/>
              <a:cs typeface="Arial" panose="020B0604020202020204" pitchFamily="34" charset="0"/>
            </a:rPr>
            <a:t>Language Line Phone – available in all locations via operator.</a:t>
          </a:r>
          <a:endParaRPr lang="en-US" sz="1200" kern="1200" dirty="0">
            <a:solidFill>
              <a:schemeClr val="tx1"/>
            </a:solidFill>
            <a:latin typeface="+mn-lt"/>
            <a:cs typeface="Arial" panose="020B0604020202020204" pitchFamily="34" charset="0"/>
          </a:endParaRPr>
        </a:p>
        <a:p>
          <a:pPr marL="114300" lvl="1" indent="-114300" algn="l" defTabSz="533400" rtl="0">
            <a:lnSpc>
              <a:spcPct val="90000"/>
            </a:lnSpc>
            <a:spcBef>
              <a:spcPct val="0"/>
            </a:spcBef>
            <a:spcAft>
              <a:spcPct val="20000"/>
            </a:spcAft>
            <a:buChar char="••"/>
          </a:pPr>
          <a:r>
            <a:rPr lang="en-US" sz="1200" kern="1200" dirty="0" smtClean="0">
              <a:solidFill>
                <a:schemeClr val="tx1"/>
              </a:solidFill>
              <a:latin typeface="+mn-lt"/>
              <a:cs typeface="Arial" panose="020B0604020202020204" pitchFamily="34" charset="0"/>
            </a:rPr>
            <a:t>Language Line Video – I-Pads are available on nursing units and throughout the medical center and off -sites. Additional I-Pads are located in the customer experience offices.</a:t>
          </a:r>
          <a:endParaRPr lang="en-US" sz="1200" kern="1200" dirty="0">
            <a:solidFill>
              <a:schemeClr val="tx1"/>
            </a:solidFill>
            <a:latin typeface="+mn-lt"/>
            <a:cs typeface="Arial" panose="020B0604020202020204" pitchFamily="34" charset="0"/>
          </a:endParaRPr>
        </a:p>
        <a:p>
          <a:pPr marL="114300" lvl="1" indent="-114300" algn="l" defTabSz="533400" rtl="0">
            <a:lnSpc>
              <a:spcPct val="90000"/>
            </a:lnSpc>
            <a:spcBef>
              <a:spcPct val="0"/>
            </a:spcBef>
            <a:spcAft>
              <a:spcPct val="20000"/>
            </a:spcAft>
            <a:buChar char="••"/>
          </a:pPr>
          <a:r>
            <a:rPr lang="en-US" sz="1200" kern="1200" dirty="0" smtClean="0">
              <a:solidFill>
                <a:schemeClr val="tx1"/>
              </a:solidFill>
              <a:latin typeface="+mn-lt"/>
              <a:cs typeface="Arial" panose="020B0604020202020204" pitchFamily="34" charset="0"/>
            </a:rPr>
            <a:t>Qualified Live Interpreter – Visit the Starfish Page – Customer Experience – Customer Experience Portal as well as  Nursing Portal or contact the customer experience office at either campus.  </a:t>
          </a:r>
          <a:endParaRPr lang="en-US" sz="1200" kern="1200" dirty="0">
            <a:solidFill>
              <a:schemeClr val="tx1"/>
            </a:solidFill>
            <a:latin typeface="+mn-lt"/>
            <a:cs typeface="Arial" panose="020B0604020202020204" pitchFamily="34" charset="0"/>
          </a:endParaRPr>
        </a:p>
        <a:p>
          <a:pPr marL="114300" lvl="1" indent="-114300" algn="l" defTabSz="533400" rtl="0">
            <a:lnSpc>
              <a:spcPct val="90000"/>
            </a:lnSpc>
            <a:spcBef>
              <a:spcPct val="0"/>
            </a:spcBef>
            <a:spcAft>
              <a:spcPct val="20000"/>
            </a:spcAft>
            <a:buChar char="••"/>
          </a:pPr>
          <a:r>
            <a:rPr lang="en-US" sz="1200" kern="1200" dirty="0" smtClean="0">
              <a:solidFill>
                <a:schemeClr val="tx1"/>
              </a:solidFill>
              <a:latin typeface="+mn-lt"/>
              <a:cs typeface="Arial" panose="020B0604020202020204" pitchFamily="34" charset="0"/>
            </a:rPr>
            <a:t>Family member or friend – Only when patient refuses our services</a:t>
          </a:r>
          <a:r>
            <a:rPr lang="en-US" sz="1200" b="1" kern="1200" dirty="0" smtClean="0">
              <a:solidFill>
                <a:schemeClr val="tx1"/>
              </a:solidFill>
              <a:latin typeface="+mn-lt"/>
              <a:cs typeface="Arial" panose="020B0604020202020204" pitchFamily="34" charset="0"/>
            </a:rPr>
            <a:t>.  A third party interpreter will be used for the discussion regarding the refusal of interpretive services and it will be documented in the medical record.  </a:t>
          </a:r>
          <a:endParaRPr lang="en-US" sz="1200" b="1" kern="1200" dirty="0">
            <a:solidFill>
              <a:schemeClr val="tx1"/>
            </a:solidFill>
            <a:latin typeface="+mn-lt"/>
            <a:cs typeface="Arial" panose="020B0604020202020204" pitchFamily="34" charset="0"/>
          </a:endParaRPr>
        </a:p>
        <a:p>
          <a:pPr marL="114300" lvl="1" indent="-114300" algn="l" defTabSz="533400" rtl="0">
            <a:lnSpc>
              <a:spcPct val="90000"/>
            </a:lnSpc>
            <a:spcBef>
              <a:spcPct val="0"/>
            </a:spcBef>
            <a:spcAft>
              <a:spcPct val="20000"/>
            </a:spcAft>
            <a:buChar char="••"/>
          </a:pPr>
          <a:r>
            <a:rPr lang="en-US" sz="1200" kern="1200" dirty="0" smtClean="0">
              <a:solidFill>
                <a:schemeClr val="tx1"/>
              </a:solidFill>
              <a:latin typeface="+mn-lt"/>
              <a:cs typeface="Arial" panose="020B0604020202020204" pitchFamily="34" charset="0"/>
            </a:rPr>
            <a:t>Request refusal form for ASL patients (deaf or hard of hearing) – located on starfish forms page and customer experience portal.</a:t>
          </a:r>
          <a:endParaRPr lang="en-US" sz="1200" kern="1200" dirty="0">
            <a:solidFill>
              <a:schemeClr val="tx1"/>
            </a:solidFill>
            <a:latin typeface="+mn-lt"/>
            <a:cs typeface="Arial" panose="020B0604020202020204" pitchFamily="34" charset="0"/>
          </a:endParaRPr>
        </a:p>
      </dsp:txBody>
      <dsp:txXfrm>
        <a:off x="0" y="1998024"/>
        <a:ext cx="8686800" cy="1782269"/>
      </dsp:txXfrm>
    </dsp:sp>
    <dsp:sp modelId="{2D618AC4-7398-48E2-8353-AB12607A6477}">
      <dsp:nvSpPr>
        <dsp:cNvPr id="0" name=""/>
        <dsp:cNvSpPr/>
      </dsp:nvSpPr>
      <dsp:spPr>
        <a:xfrm>
          <a:off x="0" y="3820395"/>
          <a:ext cx="8686800" cy="624999"/>
        </a:xfrm>
        <a:prstGeom prst="roundRect">
          <a:avLst/>
        </a:prstGeom>
        <a:solidFill>
          <a:schemeClr val="tx2">
            <a:lumMod val="7500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u="sng" kern="1200" dirty="0" smtClean="0">
              <a:solidFill>
                <a:schemeClr val="bg1"/>
              </a:solidFill>
              <a:latin typeface="+mn-lt"/>
              <a:cs typeface="Arial" panose="020B0604020202020204" pitchFamily="34" charset="0"/>
            </a:rPr>
            <a:t>Non-Clinical conversation :</a:t>
          </a:r>
          <a:r>
            <a:rPr lang="en-US" sz="1200" kern="1200" dirty="0" smtClean="0">
              <a:solidFill>
                <a:schemeClr val="bg1"/>
              </a:solidFill>
              <a:latin typeface="+mn-lt"/>
              <a:cs typeface="Arial" panose="020B0604020202020204" pitchFamily="34" charset="0"/>
            </a:rPr>
            <a:t> A conversation without the involvement of clinical information. Examples include: directions to the cafeteria, how to use the television, hours of operation.</a:t>
          </a:r>
          <a:endParaRPr lang="en-US" sz="1200" kern="1200" dirty="0">
            <a:solidFill>
              <a:schemeClr val="bg1"/>
            </a:solidFill>
            <a:latin typeface="+mn-lt"/>
            <a:cs typeface="Arial" panose="020B0604020202020204" pitchFamily="34" charset="0"/>
          </a:endParaRPr>
        </a:p>
      </dsp:txBody>
      <dsp:txXfrm>
        <a:off x="30510" y="3850905"/>
        <a:ext cx="8625780" cy="563979"/>
      </dsp:txXfrm>
    </dsp:sp>
    <dsp:sp modelId="{89573F44-34E8-47AE-A05B-AFF6BDE070D9}">
      <dsp:nvSpPr>
        <dsp:cNvPr id="0" name=""/>
        <dsp:cNvSpPr/>
      </dsp:nvSpPr>
      <dsp:spPr>
        <a:xfrm>
          <a:off x="0" y="4473478"/>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5240" rIns="85344" bIns="15240" numCol="1" spcCol="1270" anchor="b" anchorCtr="0">
          <a:noAutofit/>
        </a:bodyPr>
        <a:lstStyle/>
        <a:p>
          <a:pPr marL="114300" lvl="1" indent="-114300" algn="l" defTabSz="533400" rtl="0">
            <a:lnSpc>
              <a:spcPct val="90000"/>
            </a:lnSpc>
            <a:spcBef>
              <a:spcPct val="0"/>
            </a:spcBef>
            <a:spcAft>
              <a:spcPct val="20000"/>
            </a:spcAft>
            <a:buChar char="••"/>
          </a:pPr>
          <a:r>
            <a:rPr lang="en-US" sz="1200" kern="1200" dirty="0" smtClean="0">
              <a:solidFill>
                <a:schemeClr val="tx1"/>
              </a:solidFill>
              <a:latin typeface="+mn-lt"/>
              <a:cs typeface="Arial" panose="020B0604020202020204" pitchFamily="34" charset="0"/>
            </a:rPr>
            <a:t>Staff interpreter – for non-clinical conversations only. </a:t>
          </a:r>
          <a:endParaRPr lang="en-US" sz="1200" kern="1200" dirty="0">
            <a:solidFill>
              <a:schemeClr val="tx1"/>
            </a:solidFill>
            <a:latin typeface="+mn-lt"/>
            <a:cs typeface="Arial" panose="020B0604020202020204" pitchFamily="34" charset="0"/>
          </a:endParaRPr>
        </a:p>
      </dsp:txBody>
      <dsp:txXfrm>
        <a:off x="0" y="4473478"/>
        <a:ext cx="8686800" cy="34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4791-210B-4D44-9936-08214432B951}">
      <dsp:nvSpPr>
        <dsp:cNvPr id="0" name=""/>
        <dsp:cNvSpPr/>
      </dsp:nvSpPr>
      <dsp:spPr>
        <a:xfrm>
          <a:off x="3556670" y="-133459"/>
          <a:ext cx="2030114" cy="203011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85000"/>
                  <a:lumOff val="15000"/>
                </a:schemeClr>
              </a:solidFill>
            </a:rPr>
            <a:t>Listen</a:t>
          </a:r>
          <a:r>
            <a:rPr lang="en-US" sz="1200" kern="1200" dirty="0" smtClean="0">
              <a:solidFill>
                <a:schemeClr val="tx1">
                  <a:lumMod val="85000"/>
                  <a:lumOff val="15000"/>
                </a:schemeClr>
              </a:solidFill>
            </a:rPr>
            <a:t> to our customer’s problem without interrupting them or making excuses.</a:t>
          </a:r>
        </a:p>
      </dsp:txBody>
      <dsp:txXfrm>
        <a:off x="3853973" y="163844"/>
        <a:ext cx="1435508" cy="1435508"/>
      </dsp:txXfrm>
    </dsp:sp>
    <dsp:sp modelId="{0102EB16-88C7-4DCB-AE99-2D3753E76FC1}">
      <dsp:nvSpPr>
        <dsp:cNvPr id="0" name=""/>
        <dsp:cNvSpPr/>
      </dsp:nvSpPr>
      <dsp:spPr>
        <a:xfrm rot="2160000">
          <a:off x="5490722" y="1382570"/>
          <a:ext cx="406931" cy="6290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02380" y="1472509"/>
        <a:ext cx="284852" cy="377452"/>
      </dsp:txXfrm>
    </dsp:sp>
    <dsp:sp modelId="{4557BBC3-B8EE-4707-AE97-F45039806E3F}">
      <dsp:nvSpPr>
        <dsp:cNvPr id="0" name=""/>
        <dsp:cNvSpPr/>
      </dsp:nvSpPr>
      <dsp:spPr>
        <a:xfrm>
          <a:off x="5820226" y="1511110"/>
          <a:ext cx="2030114" cy="2030114"/>
        </a:xfrm>
        <a:prstGeom prst="ellipse">
          <a:avLst/>
        </a:prstGeom>
        <a:solidFill>
          <a:schemeClr val="accent3">
            <a:hueOff val="2812261"/>
            <a:satOff val="547"/>
            <a:lumOff val="2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85000"/>
                  <a:lumOff val="15000"/>
                </a:schemeClr>
              </a:solidFill>
            </a:rPr>
            <a:t>Recognize</a:t>
          </a:r>
          <a:r>
            <a:rPr lang="en-US" sz="1200" kern="1200" dirty="0" smtClean="0">
              <a:solidFill>
                <a:schemeClr val="tx1">
                  <a:lumMod val="85000"/>
                  <a:lumOff val="15000"/>
                </a:schemeClr>
              </a:solidFill>
            </a:rPr>
            <a:t> and define their problem in simple terms.</a:t>
          </a:r>
          <a:endParaRPr lang="en-US" sz="1200" kern="1200" dirty="0">
            <a:solidFill>
              <a:schemeClr val="tx1">
                <a:lumMod val="85000"/>
                <a:lumOff val="15000"/>
              </a:schemeClr>
            </a:solidFill>
          </a:endParaRPr>
        </a:p>
      </dsp:txBody>
      <dsp:txXfrm>
        <a:off x="6117529" y="1808413"/>
        <a:ext cx="1435508" cy="1435508"/>
      </dsp:txXfrm>
    </dsp:sp>
    <dsp:sp modelId="{841F696A-D545-4B41-8546-DADFFEDA2427}">
      <dsp:nvSpPr>
        <dsp:cNvPr id="0" name=""/>
        <dsp:cNvSpPr/>
      </dsp:nvSpPr>
      <dsp:spPr>
        <a:xfrm rot="6480000">
          <a:off x="6203076" y="3531156"/>
          <a:ext cx="406931" cy="629086"/>
        </a:xfrm>
        <a:prstGeom prst="rightArrow">
          <a:avLst>
            <a:gd name="adj1" fmla="val 60000"/>
            <a:gd name="adj2" fmla="val 50000"/>
          </a:avLst>
        </a:prstGeom>
        <a:solidFill>
          <a:schemeClr val="accent3">
            <a:hueOff val="2812261"/>
            <a:satOff val="547"/>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6282978" y="3598921"/>
        <a:ext cx="284852" cy="377452"/>
      </dsp:txXfrm>
    </dsp:sp>
    <dsp:sp modelId="{5915A087-8C33-4085-B46F-4ECE3AAFA5F6}">
      <dsp:nvSpPr>
        <dsp:cNvPr id="0" name=""/>
        <dsp:cNvSpPr/>
      </dsp:nvSpPr>
      <dsp:spPr>
        <a:xfrm>
          <a:off x="4955625" y="4172081"/>
          <a:ext cx="2030114" cy="2030114"/>
        </a:xfrm>
        <a:prstGeom prst="ellipse">
          <a:avLst/>
        </a:prstGeom>
        <a:solidFill>
          <a:schemeClr val="accent3">
            <a:hueOff val="5624522"/>
            <a:satOff val="1095"/>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85000"/>
                  <a:lumOff val="15000"/>
                </a:schemeClr>
              </a:solidFill>
            </a:rPr>
            <a:t>Apologize</a:t>
          </a:r>
          <a:r>
            <a:rPr lang="en-US" sz="1200" kern="1200" dirty="0" smtClean="0">
              <a:solidFill>
                <a:schemeClr val="tx1">
                  <a:lumMod val="85000"/>
                  <a:lumOff val="15000"/>
                </a:schemeClr>
              </a:solidFill>
            </a:rPr>
            <a:t> for the inconvenience or confusion.  Use empathy.</a:t>
          </a:r>
          <a:endParaRPr lang="en-US" sz="1200" kern="1200" dirty="0">
            <a:solidFill>
              <a:schemeClr val="tx1">
                <a:lumMod val="85000"/>
                <a:lumOff val="15000"/>
              </a:schemeClr>
            </a:solidFill>
          </a:endParaRPr>
        </a:p>
      </dsp:txBody>
      <dsp:txXfrm>
        <a:off x="5252928" y="4469384"/>
        <a:ext cx="1435508" cy="1435508"/>
      </dsp:txXfrm>
    </dsp:sp>
    <dsp:sp modelId="{D4A2D19A-E95B-4576-883A-67EB8F089EF0}">
      <dsp:nvSpPr>
        <dsp:cNvPr id="0" name=""/>
        <dsp:cNvSpPr/>
      </dsp:nvSpPr>
      <dsp:spPr>
        <a:xfrm rot="10800000">
          <a:off x="4457729" y="4872595"/>
          <a:ext cx="351846" cy="629086"/>
        </a:xfrm>
        <a:prstGeom prst="rightArrow">
          <a:avLst>
            <a:gd name="adj1" fmla="val 60000"/>
            <a:gd name="adj2" fmla="val 50000"/>
          </a:avLst>
        </a:prstGeom>
        <a:solidFill>
          <a:schemeClr val="accent3">
            <a:hueOff val="5624522"/>
            <a:satOff val="1095"/>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4563283" y="4998412"/>
        <a:ext cx="246292" cy="377452"/>
      </dsp:txXfrm>
    </dsp:sp>
    <dsp:sp modelId="{1345B136-6DBC-4D68-8E45-D92D09D05235}">
      <dsp:nvSpPr>
        <dsp:cNvPr id="0" name=""/>
        <dsp:cNvSpPr/>
      </dsp:nvSpPr>
      <dsp:spPr>
        <a:xfrm>
          <a:off x="2053780" y="4068146"/>
          <a:ext cx="2237983" cy="2237983"/>
        </a:xfrm>
        <a:prstGeom prst="ellipse">
          <a:avLst/>
        </a:prstGeom>
        <a:solidFill>
          <a:schemeClr val="accent3">
            <a:hueOff val="8436782"/>
            <a:satOff val="1642"/>
            <a:lumOff val="8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85000"/>
                  <a:lumOff val="15000"/>
                </a:schemeClr>
              </a:solidFill>
            </a:rPr>
            <a:t>Correct</a:t>
          </a:r>
          <a:r>
            <a:rPr lang="en-US" sz="1100" kern="1200" dirty="0" smtClean="0">
              <a:solidFill>
                <a:schemeClr val="tx1">
                  <a:lumMod val="85000"/>
                  <a:lumOff val="15000"/>
                </a:schemeClr>
              </a:solidFill>
            </a:rPr>
            <a:t> the problem to the best of your ability or connect them directly  to the appropriate Customer Experience Representative who can fix the problem.</a:t>
          </a:r>
          <a:endParaRPr lang="en-US" sz="1100" kern="1200" dirty="0">
            <a:solidFill>
              <a:schemeClr val="tx1">
                <a:lumMod val="85000"/>
                <a:lumOff val="15000"/>
              </a:schemeClr>
            </a:solidFill>
          </a:endParaRPr>
        </a:p>
      </dsp:txBody>
      <dsp:txXfrm>
        <a:off x="2381525" y="4395891"/>
        <a:ext cx="1582493" cy="1582493"/>
      </dsp:txXfrm>
    </dsp:sp>
    <dsp:sp modelId="{B57C9980-08E6-4F83-BAC7-FAD4B314FAA1}">
      <dsp:nvSpPr>
        <dsp:cNvPr id="0" name=""/>
        <dsp:cNvSpPr/>
      </dsp:nvSpPr>
      <dsp:spPr>
        <a:xfrm rot="15120000">
          <a:off x="2551567" y="3502156"/>
          <a:ext cx="351846" cy="629086"/>
        </a:xfrm>
        <a:prstGeom prst="rightArrow">
          <a:avLst>
            <a:gd name="adj1" fmla="val 60000"/>
            <a:gd name="adj2" fmla="val 50000"/>
          </a:avLst>
        </a:prstGeom>
        <a:solidFill>
          <a:schemeClr val="accent3">
            <a:hueOff val="8436782"/>
            <a:satOff val="1642"/>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2620653" y="3678167"/>
        <a:ext cx="246292" cy="377452"/>
      </dsp:txXfrm>
    </dsp:sp>
    <dsp:sp modelId="{71B07479-087C-4476-B6CE-DFABA7F679AE}">
      <dsp:nvSpPr>
        <dsp:cNvPr id="0" name=""/>
        <dsp:cNvSpPr/>
      </dsp:nvSpPr>
      <dsp:spPr>
        <a:xfrm>
          <a:off x="1293113" y="1511110"/>
          <a:ext cx="2030114" cy="2030114"/>
        </a:xfrm>
        <a:prstGeom prst="ellipse">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85000"/>
                  <a:lumOff val="15000"/>
                </a:schemeClr>
              </a:solidFill>
            </a:rPr>
            <a:t>Thank</a:t>
          </a:r>
          <a:r>
            <a:rPr lang="en-US" sz="1200" kern="1200" dirty="0" smtClean="0">
              <a:solidFill>
                <a:schemeClr val="tx1">
                  <a:lumMod val="85000"/>
                  <a:lumOff val="15000"/>
                </a:schemeClr>
              </a:solidFill>
            </a:rPr>
            <a:t> our customers for telling you about the problem so you could fix it and improve their experience.</a:t>
          </a:r>
          <a:endParaRPr lang="en-US" sz="1200" kern="1200" dirty="0">
            <a:solidFill>
              <a:schemeClr val="tx1">
                <a:lumMod val="85000"/>
                <a:lumOff val="15000"/>
              </a:schemeClr>
            </a:solidFill>
          </a:endParaRPr>
        </a:p>
      </dsp:txBody>
      <dsp:txXfrm>
        <a:off x="1590416" y="1808413"/>
        <a:ext cx="1435508" cy="1435508"/>
      </dsp:txXfrm>
    </dsp:sp>
    <dsp:sp modelId="{0A12B881-930F-42E5-A3D2-9F8EE57855D9}">
      <dsp:nvSpPr>
        <dsp:cNvPr id="0" name=""/>
        <dsp:cNvSpPr/>
      </dsp:nvSpPr>
      <dsp:spPr>
        <a:xfrm rot="19440000">
          <a:off x="3227166" y="1396109"/>
          <a:ext cx="406931" cy="629086"/>
        </a:xfrm>
        <a:prstGeom prst="rightArrow">
          <a:avLst>
            <a:gd name="adj1" fmla="val 60000"/>
            <a:gd name="adj2" fmla="val 50000"/>
          </a:avLst>
        </a:prstGeom>
        <a:solidFill>
          <a:schemeClr val="accent3">
            <a:hueOff val="11249043"/>
            <a:satOff val="218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3238824" y="1557804"/>
        <a:ext cx="284852" cy="377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FB036-D371-4972-92B7-3F5F1CD141AC}">
      <dsp:nvSpPr>
        <dsp:cNvPr id="0" name=""/>
        <dsp:cNvSpPr/>
      </dsp:nvSpPr>
      <dsp:spPr>
        <a:xfrm>
          <a:off x="39553" y="494348"/>
          <a:ext cx="2571749" cy="1543050"/>
        </a:xfrm>
        <a:prstGeom prst="rect">
          <a:avLst/>
        </a:prstGeom>
        <a:solidFill>
          <a:schemeClr val="bg1"/>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latin typeface="+mn-lt"/>
              <a:cs typeface="Arial" panose="020B0604020202020204" pitchFamily="34" charset="0"/>
            </a:rPr>
            <a:t>Requires </a:t>
          </a:r>
          <a:r>
            <a:rPr lang="en-US" sz="2200" b="1" kern="1200" dirty="0" smtClean="0">
              <a:solidFill>
                <a:schemeClr val="tx1"/>
              </a:solidFill>
              <a:latin typeface="+mn-lt"/>
              <a:cs typeface="Arial" panose="020B0604020202020204" pitchFamily="34" charset="0"/>
            </a:rPr>
            <a:t>privacy </a:t>
          </a:r>
          <a:r>
            <a:rPr lang="en-US" sz="2200" b="1" kern="1200" dirty="0">
              <a:solidFill>
                <a:schemeClr val="tx1"/>
              </a:solidFill>
              <a:latin typeface="+mn-lt"/>
              <a:cs typeface="Arial" panose="020B0604020202020204" pitchFamily="34" charset="0"/>
            </a:rPr>
            <a:t>&amp; confidentiality of PHI</a:t>
          </a:r>
        </a:p>
      </dsp:txBody>
      <dsp:txXfrm>
        <a:off x="39553" y="494348"/>
        <a:ext cx="2571749" cy="1543050"/>
      </dsp:txXfrm>
    </dsp:sp>
    <dsp:sp modelId="{1F36E8DF-49B1-461B-B954-DC00906536AE}">
      <dsp:nvSpPr>
        <dsp:cNvPr id="0" name=""/>
        <dsp:cNvSpPr/>
      </dsp:nvSpPr>
      <dsp:spPr>
        <a:xfrm>
          <a:off x="2828925" y="462654"/>
          <a:ext cx="2571749" cy="1543050"/>
        </a:xfrm>
        <a:prstGeom prst="rect">
          <a:avLst/>
        </a:prstGeom>
        <a:solidFill>
          <a:schemeClr val="bg1"/>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latin typeface="+mn-lt"/>
              <a:cs typeface="Arial" panose="020B0604020202020204" pitchFamily="34" charset="0"/>
            </a:rPr>
            <a:t>Requires the security of PHI in all forms</a:t>
          </a:r>
        </a:p>
      </dsp:txBody>
      <dsp:txXfrm>
        <a:off x="2828925" y="462654"/>
        <a:ext cx="2571749" cy="1543050"/>
      </dsp:txXfrm>
    </dsp:sp>
    <dsp:sp modelId="{0AE773A3-90DD-492B-9FB5-E872D832A058}">
      <dsp:nvSpPr>
        <dsp:cNvPr id="0" name=""/>
        <dsp:cNvSpPr/>
      </dsp:nvSpPr>
      <dsp:spPr>
        <a:xfrm>
          <a:off x="5657849" y="462654"/>
          <a:ext cx="2571749" cy="1543050"/>
        </a:xfrm>
        <a:prstGeom prst="rect">
          <a:avLst/>
        </a:prstGeom>
        <a:solidFill>
          <a:schemeClr val="bg1"/>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latin typeface="Century Gothic" panose="020B0502020202020204" pitchFamily="34" charset="0"/>
              <a:cs typeface="DokChampa" panose="020B0604020202020204" pitchFamily="34" charset="-34"/>
            </a:rPr>
            <a:t>Requires </a:t>
          </a:r>
          <a:r>
            <a:rPr lang="en-US" sz="2200" b="1" kern="1200" dirty="0" smtClean="0">
              <a:solidFill>
                <a:schemeClr val="tx1"/>
              </a:solidFill>
              <a:latin typeface="Century Gothic" panose="020B0502020202020204" pitchFamily="34" charset="0"/>
              <a:cs typeface="DokChampa" panose="020B0604020202020204" pitchFamily="34" charset="-34"/>
            </a:rPr>
            <a:t>healthcare </a:t>
          </a:r>
          <a:r>
            <a:rPr lang="en-US" sz="2200" b="1" kern="1200" dirty="0">
              <a:solidFill>
                <a:schemeClr val="tx1"/>
              </a:solidFill>
              <a:latin typeface="Century Gothic" panose="020B0502020202020204" pitchFamily="34" charset="0"/>
              <a:cs typeface="DokChampa" panose="020B0604020202020204" pitchFamily="34" charset="-34"/>
            </a:rPr>
            <a:t>facilities </a:t>
          </a:r>
          <a:r>
            <a:rPr lang="en-US" sz="2200" b="1" kern="1200" dirty="0" smtClean="0">
              <a:solidFill>
                <a:schemeClr val="tx1"/>
              </a:solidFill>
              <a:latin typeface="Century Gothic" panose="020B0502020202020204" pitchFamily="34" charset="0"/>
              <a:cs typeface="DokChampa" panose="020B0604020202020204" pitchFamily="34" charset="-34"/>
            </a:rPr>
            <a:t>to train </a:t>
          </a:r>
          <a:r>
            <a:rPr lang="en-US" sz="2200" b="1" kern="1200" dirty="0">
              <a:solidFill>
                <a:schemeClr val="tx1"/>
              </a:solidFill>
              <a:latin typeface="Century Gothic" panose="020B0502020202020204" pitchFamily="34" charset="0"/>
              <a:cs typeface="DokChampa" panose="020B0604020202020204" pitchFamily="34" charset="-34"/>
            </a:rPr>
            <a:t>their workforce</a:t>
          </a:r>
        </a:p>
      </dsp:txBody>
      <dsp:txXfrm>
        <a:off x="5657849" y="462654"/>
        <a:ext cx="2571749" cy="1543050"/>
      </dsp:txXfrm>
    </dsp:sp>
    <dsp:sp modelId="{9A51F1DA-142D-429F-8E74-C81F984ABBD3}">
      <dsp:nvSpPr>
        <dsp:cNvPr id="0" name=""/>
        <dsp:cNvSpPr/>
      </dsp:nvSpPr>
      <dsp:spPr>
        <a:xfrm>
          <a:off x="1449283" y="2290762"/>
          <a:ext cx="2571749" cy="1543050"/>
        </a:xfrm>
        <a:prstGeom prst="rect">
          <a:avLst/>
        </a:prstGeom>
        <a:solidFill>
          <a:schemeClr val="bg1"/>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latin typeface="+mn-lt"/>
              <a:cs typeface="DokChampa" panose="020B0604020202020204" pitchFamily="34" charset="-34"/>
            </a:rPr>
            <a:t>Informs patients of their rights</a:t>
          </a:r>
        </a:p>
      </dsp:txBody>
      <dsp:txXfrm>
        <a:off x="1449283" y="2290762"/>
        <a:ext cx="2571749" cy="1543050"/>
      </dsp:txXfrm>
    </dsp:sp>
    <dsp:sp modelId="{8E65FFD3-873A-4BB4-B50D-5CCF9D766CBD}">
      <dsp:nvSpPr>
        <dsp:cNvPr id="0" name=""/>
        <dsp:cNvSpPr/>
      </dsp:nvSpPr>
      <dsp:spPr>
        <a:xfrm>
          <a:off x="4243387" y="2262879"/>
          <a:ext cx="2571749" cy="1543050"/>
        </a:xfrm>
        <a:prstGeom prst="rect">
          <a:avLst/>
        </a:prstGeom>
        <a:solidFill>
          <a:schemeClr val="bg1"/>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latin typeface="+mn-lt"/>
              <a:cs typeface="DokChampa" panose="020B0604020202020204" pitchFamily="34" charset="-34"/>
            </a:rPr>
            <a:t>Issues sanctions for privacy &amp; security violations</a:t>
          </a:r>
        </a:p>
      </dsp:txBody>
      <dsp:txXfrm>
        <a:off x="4243387" y="226287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B73AEE5-A4A3-4ABF-8482-7B0D8781CAFA}" type="datetimeFigureOut">
              <a:rPr lang="en-US" smtClean="0"/>
              <a:t>12/7/2020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8FDAE24-72DB-409E-A987-62C7010EC0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3AEE5-A4A3-4ABF-8482-7B0D8781CAF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3AEE5-A4A3-4ABF-8482-7B0D8781CAF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C812C-961A-442E-8358-7D5C16B9E080}" type="datetimeFigureOut">
              <a:rPr lang="en-US" smtClean="0">
                <a:solidFill>
                  <a:srgbClr val="ACD433"/>
                </a:solidFill>
              </a:rPr>
              <a:pPr/>
              <a:t>12/7/2020</a:t>
            </a:fld>
            <a:endParaRPr lang="en-US" dirty="0">
              <a:solidFill>
                <a:srgbClr val="ACD433"/>
              </a:solidFill>
            </a:endParaRPr>
          </a:p>
        </p:txBody>
      </p:sp>
      <p:sp>
        <p:nvSpPr>
          <p:cNvPr id="3" name="Footer Placeholder 2"/>
          <p:cNvSpPr>
            <a:spLocks noGrp="1"/>
          </p:cNvSpPr>
          <p:nvPr>
            <p:ph type="ftr" sz="quarter" idx="11"/>
          </p:nvPr>
        </p:nvSpPr>
        <p:spPr/>
        <p:txBody>
          <a:bodyPr/>
          <a:lstStyle/>
          <a:p>
            <a:endParaRPr lang="en-US" dirty="0">
              <a:solidFill>
                <a:srgbClr val="ACD433"/>
              </a:solidFill>
            </a:endParaRP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E1CCBF84-EDEB-47F1-94DA-02B3829F7B1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95204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3AEE5-A4A3-4ABF-8482-7B0D8781CAF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73AEE5-A4A3-4ABF-8482-7B0D8781CAF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73AEE5-A4A3-4ABF-8482-7B0D8781CAFA}"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B73AEE5-A4A3-4ABF-8482-7B0D8781CAFA}" type="datetimeFigureOut">
              <a:rPr lang="en-US" smtClean="0"/>
              <a:t>12/7/2020</a:t>
            </a:fld>
            <a:endParaRPr lang="en-US"/>
          </a:p>
        </p:txBody>
      </p:sp>
      <p:sp>
        <p:nvSpPr>
          <p:cNvPr id="27" name="Slide Number Placeholder 26"/>
          <p:cNvSpPr>
            <a:spLocks noGrp="1"/>
          </p:cNvSpPr>
          <p:nvPr>
            <p:ph type="sldNum" sz="quarter" idx="11"/>
          </p:nvPr>
        </p:nvSpPr>
        <p:spPr/>
        <p:txBody>
          <a:bodyPr rtlCol="0"/>
          <a:lstStyle/>
          <a:p>
            <a:fld id="{A8FDAE24-72DB-409E-A987-62C7010EC0B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B73AEE5-A4A3-4ABF-8482-7B0D8781CAFA}" type="datetimeFigureOut">
              <a:rPr lang="en-US" smtClean="0"/>
              <a:t>12/7/2020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8FDAE24-72DB-409E-A987-62C7010EC0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3AEE5-A4A3-4ABF-8482-7B0D8781CAFA}"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73AEE5-A4A3-4ABF-8482-7B0D8781CAFA}"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73AEE5-A4A3-4ABF-8482-7B0D8781CAFA}"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DAE24-72DB-409E-A987-62C7010EC0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B73AEE5-A4A3-4ABF-8482-7B0D8781CAFA}" type="datetimeFigureOut">
              <a:rPr lang="en-US" smtClean="0"/>
              <a:t>12/7/2020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8FDAE24-72DB-409E-A987-62C7010EC0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defTabSz="457200"/>
            <a:fld id="{410C812C-961A-442E-8358-7D5C16B9E080}" type="datetimeFigureOut">
              <a:rPr lang="en-US" smtClean="0">
                <a:solidFill>
                  <a:srgbClr val="ACD433"/>
                </a:solidFill>
              </a:rPr>
              <a:pPr defTabSz="457200"/>
              <a:t>12/7/2020</a:t>
            </a:fld>
            <a:endParaRPr lang="en-US" dirty="0">
              <a:solidFill>
                <a:srgbClr val="ACD433"/>
              </a:solidFill>
            </a:endParaRPr>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defTabSz="457200"/>
            <a:endParaRPr lang="en-US" dirty="0">
              <a:solidFill>
                <a:srgbClr val="ACD433"/>
              </a:solidFill>
            </a:endParaRP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E1CCBF84-EDEB-47F1-94DA-02B3829F7B1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92423898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10" Type="http://schemas.openxmlformats.org/officeDocument/2006/relationships/image" Target="../media/image42.png"/><Relationship Id="rId4" Type="http://schemas.openxmlformats.org/officeDocument/2006/relationships/tags" Target="../tags/tag44.xml"/><Relationship Id="rId9" Type="http://schemas.openxmlformats.org/officeDocument/2006/relationships/image" Target="../media/image41.png"/></Relationships>
</file>

<file path=ppt/slides/_rels/slide10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9.xml"/><Relationship Id="rId7" Type="http://schemas.openxmlformats.org/officeDocument/2006/relationships/diagramLayout" Target="../diagrams/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Data" Target="../diagrams/data2.xml"/><Relationship Id="rId5" Type="http://schemas.openxmlformats.org/officeDocument/2006/relationships/slideLayout" Target="../slideLayouts/slideLayout7.xml"/><Relationship Id="rId10" Type="http://schemas.microsoft.com/office/2007/relationships/diagramDrawing" Target="../diagrams/drawing2.xml"/><Relationship Id="rId4" Type="http://schemas.openxmlformats.org/officeDocument/2006/relationships/tags" Target="../tags/tag10.xml"/><Relationship Id="rId9" Type="http://schemas.openxmlformats.org/officeDocument/2006/relationships/diagramColors" Target="../diagrams/colors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slideLayout" Target="../slideLayouts/slideLayout2.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tags" Target="../tags/tag38.xml"/><Relationship Id="rId7" Type="http://schemas.openxmlformats.org/officeDocument/2006/relationships/diagramQuickStyle" Target="../diagrams/quickStyl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slideLayout" Target="../slideLayouts/slideLayout2.xml"/><Relationship Id="rId9" Type="http://schemas.microsoft.com/office/2007/relationships/diagramDrawing" Target="../diagrams/drawing5.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1"/>
            <a:ext cx="9144000" cy="1966912"/>
          </a:xfrm>
        </p:spPr>
        <p:txBody>
          <a:bodyPr/>
          <a:lstStyle/>
          <a:p>
            <a:r>
              <a:rPr lang="en-US" b="1" dirty="0" err="1"/>
              <a:t>AtlantiCare</a:t>
            </a:r>
            <a:r>
              <a:rPr lang="en-US" b="1" dirty="0"/>
              <a:t> </a:t>
            </a:r>
            <a:r>
              <a:rPr lang="en-US" b="1" dirty="0" smtClean="0"/>
              <a:t>2020</a:t>
            </a:r>
            <a:br>
              <a:rPr lang="en-US" b="1" dirty="0" smtClean="0"/>
            </a:br>
            <a:r>
              <a:rPr lang="en-US" b="1" dirty="0" smtClean="0"/>
              <a:t>Vendor Orientation</a:t>
            </a:r>
            <a:endParaRPr lang="en-US" b="1" dirty="0"/>
          </a:p>
        </p:txBody>
      </p:sp>
      <p:sp>
        <p:nvSpPr>
          <p:cNvPr id="3" name="Subtitle 2"/>
          <p:cNvSpPr>
            <a:spLocks noGrp="1"/>
          </p:cNvSpPr>
          <p:nvPr>
            <p:ph type="subTitle" idx="1"/>
          </p:nvPr>
        </p:nvSpPr>
        <p:spPr/>
        <p:txBody>
          <a:bodyPr/>
          <a:lstStyle/>
          <a:p>
            <a:r>
              <a:rPr lang="en-US" b="1" dirty="0"/>
              <a:t>Self-Learning </a:t>
            </a:r>
            <a:r>
              <a:rPr lang="en-US" b="1" dirty="0" smtClean="0"/>
              <a:t>Course</a:t>
            </a:r>
            <a:endParaRPr lang="en-US" b="1" dirty="0"/>
          </a:p>
        </p:txBody>
      </p:sp>
    </p:spTree>
    <p:extLst>
      <p:ext uri="{BB962C8B-B14F-4D97-AF65-F5344CB8AC3E}">
        <p14:creationId xmlns:p14="http://schemas.microsoft.com/office/powerpoint/2010/main" val="378793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b="1" dirty="0"/>
              <a:t>Respiratory Etiquette</a:t>
            </a:r>
          </a:p>
        </p:txBody>
      </p:sp>
      <p:sp>
        <p:nvSpPr>
          <p:cNvPr id="4" name="Content Placeholder 3"/>
          <p:cNvSpPr>
            <a:spLocks noGrp="1"/>
          </p:cNvSpPr>
          <p:nvPr>
            <p:ph sz="half" idx="2"/>
          </p:nvPr>
        </p:nvSpPr>
        <p:spPr>
          <a:xfrm>
            <a:off x="457200" y="1600200"/>
            <a:ext cx="8077200" cy="1941576"/>
          </a:xfrm>
        </p:spPr>
        <p:txBody>
          <a:bodyPr>
            <a:normAutofit/>
          </a:bodyPr>
          <a:lstStyle/>
          <a:p>
            <a:pPr marL="274320" indent="-274320">
              <a:spcBef>
                <a:spcPts val="0"/>
              </a:spcBef>
              <a:buSzPct val="150000"/>
            </a:pPr>
            <a:r>
              <a:rPr lang="en-US" dirty="0"/>
              <a:t>Cover your mouth and nose with a tissue or your upper sleeve when coughing or sneezing</a:t>
            </a:r>
          </a:p>
          <a:p>
            <a:pPr marL="274320" indent="-274320">
              <a:spcBef>
                <a:spcPts val="0"/>
              </a:spcBef>
              <a:buSzPct val="150000"/>
            </a:pPr>
            <a:r>
              <a:rPr lang="en-US" dirty="0"/>
              <a:t>Put your used tissue in the trash </a:t>
            </a:r>
          </a:p>
          <a:p>
            <a:pPr marL="274320" indent="-274320">
              <a:spcBef>
                <a:spcPts val="0"/>
              </a:spcBef>
              <a:buSzPct val="150000"/>
            </a:pPr>
            <a:r>
              <a:rPr lang="en-US" dirty="0"/>
              <a:t>Wash your hands with soap and water OR alcohol-hand gel immediately after </a:t>
            </a:r>
          </a:p>
        </p:txBody>
      </p:sp>
      <p:pic>
        <p:nvPicPr>
          <p:cNvPr id="5" name="Content Placeholder 4"/>
          <p:cNvPicPr>
            <a:picLocks noGrp="1" noChangeAspect="1"/>
          </p:cNvPicPr>
          <p:nvPr>
            <p:ph sz="half" idx="1"/>
          </p:nvPr>
        </p:nvPicPr>
        <p:blipFill>
          <a:blip r:embed="rId2"/>
          <a:stretch>
            <a:fillRect/>
          </a:stretch>
        </p:blipFill>
        <p:spPr>
          <a:xfrm>
            <a:off x="2057400" y="3505200"/>
            <a:ext cx="4243871" cy="2886818"/>
          </a:xfrm>
          <a:prstGeom prst="rect">
            <a:avLst/>
          </a:prstGeom>
          <a:ln w="53975">
            <a:solidFill>
              <a:schemeClr val="accent1"/>
            </a:solidFill>
          </a:ln>
        </p:spPr>
      </p:pic>
    </p:spTree>
    <p:extLst>
      <p:ext uri="{BB962C8B-B14F-4D97-AF65-F5344CB8AC3E}">
        <p14:creationId xmlns:p14="http://schemas.microsoft.com/office/powerpoint/2010/main" val="38031408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066800"/>
          </a:xfrm>
        </p:spPr>
        <p:txBody>
          <a:bodyPr/>
          <a:lstStyle/>
          <a:p>
            <a:r>
              <a:rPr lang="en-US" b="1" dirty="0" smtClean="0"/>
              <a:t>Emergency Codes</a:t>
            </a:r>
            <a:endParaRPr lang="en-US" b="1" dirty="0"/>
          </a:p>
        </p:txBody>
      </p:sp>
      <p:pic>
        <p:nvPicPr>
          <p:cNvPr id="13" name="Content Placeholder 12"/>
          <p:cNvPicPr>
            <a:picLocks noGrp="1" noChangeAspect="1"/>
          </p:cNvPicPr>
          <p:nvPr>
            <p:ph sz="half" idx="1"/>
          </p:nvPr>
        </p:nvPicPr>
        <p:blipFill>
          <a:blip r:embed="rId9"/>
          <a:stretch>
            <a:fillRect/>
          </a:stretch>
        </p:blipFill>
        <p:spPr>
          <a:xfrm>
            <a:off x="1124628" y="3364992"/>
            <a:ext cx="6894744" cy="3405953"/>
          </a:xfrm>
          <a:prstGeom prst="rect">
            <a:avLst/>
          </a:prstGeom>
        </p:spPr>
      </p:pic>
      <p:sp>
        <p:nvSpPr>
          <p:cNvPr id="12" name="Content Placeholder 11"/>
          <p:cNvSpPr>
            <a:spLocks noGrp="1"/>
          </p:cNvSpPr>
          <p:nvPr>
            <p:ph sz="half" idx="2"/>
          </p:nvPr>
        </p:nvSpPr>
        <p:spPr>
          <a:xfrm>
            <a:off x="430149" y="1295400"/>
            <a:ext cx="8283702" cy="1905000"/>
          </a:xfrm>
        </p:spPr>
        <p:txBody>
          <a:bodyPr anchor="ctr">
            <a:noAutofit/>
          </a:bodyPr>
          <a:lstStyle/>
          <a:p>
            <a:pPr marL="0" indent="0">
              <a:spcBef>
                <a:spcPts val="0"/>
              </a:spcBef>
              <a:buNone/>
            </a:pPr>
            <a:r>
              <a:rPr lang="en-US" sz="1600" dirty="0"/>
              <a:t>You might hear these codes over the intercom while working at either hospital campus.  It is important that you know what each of these codes means and what to do when one of them is called.   Emergency codes and other emergency calls are activated by calling the following numbers:</a:t>
            </a:r>
          </a:p>
          <a:p>
            <a:pPr>
              <a:spcBef>
                <a:spcPts val="0"/>
              </a:spcBef>
              <a:buSzPct val="150000"/>
            </a:pPr>
            <a:r>
              <a:rPr lang="en-US" sz="1600" b="1" dirty="0"/>
              <a:t>ARMC City Campus - </a:t>
            </a:r>
            <a:r>
              <a:rPr lang="en-US" sz="1600" b="1" dirty="0" smtClean="0"/>
              <a:t>1-2222</a:t>
            </a:r>
          </a:p>
          <a:p>
            <a:pPr>
              <a:spcBef>
                <a:spcPts val="0"/>
              </a:spcBef>
              <a:buSzPct val="150000"/>
            </a:pPr>
            <a:r>
              <a:rPr lang="en-US" sz="1600" b="1" dirty="0" smtClean="0"/>
              <a:t>ARMC </a:t>
            </a:r>
            <a:r>
              <a:rPr lang="en-US" sz="1600" b="1" dirty="0"/>
              <a:t>Mainland Campus - 2-2222       </a:t>
            </a:r>
          </a:p>
          <a:p>
            <a:pPr>
              <a:spcBef>
                <a:spcPts val="0"/>
              </a:spcBef>
              <a:buSzPct val="150000"/>
            </a:pPr>
            <a:r>
              <a:rPr lang="en-US" sz="1600" b="1" dirty="0"/>
              <a:t>Non-hospital facilities - 911 </a:t>
            </a:r>
          </a:p>
        </p:txBody>
      </p:sp>
      <p:pic>
        <p:nvPicPr>
          <p:cNvPr id="15" name="Picture 14"/>
          <p:cNvPicPr>
            <a:picLocks noChangeAspect="1"/>
          </p:cNvPicPr>
          <p:nvPr/>
        </p:nvPicPr>
        <p:blipFill>
          <a:blip r:embed="rId10"/>
          <a:stretch>
            <a:fillRect/>
          </a:stretch>
        </p:blipFill>
        <p:spPr>
          <a:xfrm>
            <a:off x="1200661" y="3425940"/>
            <a:ext cx="323116" cy="280440"/>
          </a:xfrm>
          <a:prstGeom prst="rect">
            <a:avLst/>
          </a:prstGeom>
        </p:spPr>
      </p:pic>
      <p:sp>
        <p:nvSpPr>
          <p:cNvPr id="16" name="Rectangle 15"/>
          <p:cNvSpPr/>
          <p:nvPr>
            <p:custDataLst>
              <p:tags r:id="rId1"/>
            </p:custDataLst>
          </p:nvPr>
        </p:nvSpPr>
        <p:spPr>
          <a:xfrm>
            <a:off x="1200661" y="3981836"/>
            <a:ext cx="304800" cy="260350"/>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custDataLst>
              <p:tags r:id="rId2"/>
            </p:custDataLst>
          </p:nvPr>
        </p:nvSpPr>
        <p:spPr>
          <a:xfrm>
            <a:off x="1200661" y="4499196"/>
            <a:ext cx="304800" cy="26035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custDataLst>
              <p:tags r:id="rId3"/>
            </p:custDataLst>
          </p:nvPr>
        </p:nvSpPr>
        <p:spPr>
          <a:xfrm>
            <a:off x="1200661" y="5016556"/>
            <a:ext cx="304800" cy="2603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custDataLst>
              <p:tags r:id="rId4"/>
            </p:custDataLst>
          </p:nvPr>
        </p:nvSpPr>
        <p:spPr>
          <a:xfrm>
            <a:off x="1200661" y="5610380"/>
            <a:ext cx="304800" cy="2603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custDataLst>
              <p:tags r:id="rId5"/>
            </p:custDataLst>
          </p:nvPr>
        </p:nvSpPr>
        <p:spPr>
          <a:xfrm>
            <a:off x="1200661" y="6154086"/>
            <a:ext cx="304800" cy="26035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custDataLst>
              <p:tags r:id="rId6"/>
            </p:custDataLst>
          </p:nvPr>
        </p:nvSpPr>
        <p:spPr>
          <a:xfrm>
            <a:off x="4619174" y="3446030"/>
            <a:ext cx="304800" cy="260350"/>
          </a:xfrm>
          <a:prstGeom prst="rec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custDataLst>
              <p:tags r:id="rId7"/>
            </p:custDataLst>
          </p:nvPr>
        </p:nvSpPr>
        <p:spPr>
          <a:xfrm>
            <a:off x="4619174" y="3948712"/>
            <a:ext cx="304800" cy="26035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582671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2057400"/>
          </a:xfrm>
        </p:spPr>
        <p:txBody>
          <a:bodyPr>
            <a:normAutofit/>
          </a:bodyPr>
          <a:lstStyle/>
          <a:p>
            <a:pPr algn="ctr"/>
            <a:r>
              <a:rPr lang="en-US" sz="3200" kern="0" dirty="0">
                <a:solidFill>
                  <a:schemeClr val="accent1">
                    <a:lumMod val="50000"/>
                  </a:schemeClr>
                </a:solidFill>
                <a:latin typeface="Arial" charset="0"/>
              </a:rPr>
              <a:t>Please complete the test for our 2020 Self-Learning Orientation course.  Passing the test gives you credit for completing this course.  </a:t>
            </a:r>
            <a:r>
              <a:rPr lang="en-US" sz="3200" kern="0" dirty="0" smtClean="0">
                <a:solidFill>
                  <a:schemeClr val="accent1">
                    <a:lumMod val="50000"/>
                  </a:schemeClr>
                </a:solidFill>
                <a:latin typeface="Arial" charset="0"/>
              </a:rPr>
              <a:t>Thank </a:t>
            </a:r>
            <a:r>
              <a:rPr lang="en-US" sz="3200" kern="0" dirty="0">
                <a:solidFill>
                  <a:schemeClr val="accent1">
                    <a:lumMod val="50000"/>
                  </a:schemeClr>
                </a:solidFill>
                <a:latin typeface="Arial" charset="0"/>
              </a:rPr>
              <a:t>you! </a:t>
            </a:r>
            <a:endParaRPr lang="en-US" sz="3200" dirty="0"/>
          </a:p>
        </p:txBody>
      </p:sp>
      <p:pic>
        <p:nvPicPr>
          <p:cNvPr id="3" name="Picture 2" descr="Image result for Online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67000"/>
            <a:ext cx="5905500" cy="3937000"/>
          </a:xfrm>
          <a:prstGeom prst="rect">
            <a:avLst/>
          </a:prstGeom>
          <a:noFill/>
          <a:ln w="444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5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b="1" dirty="0"/>
              <a:t>Flu Season </a:t>
            </a:r>
            <a:r>
              <a:rPr lang="en-US" b="1" dirty="0" smtClean="0"/>
              <a:t>- Be </a:t>
            </a:r>
            <a:r>
              <a:rPr lang="en-US" b="1" dirty="0"/>
              <a:t>Safe, Get Vaccinated</a:t>
            </a:r>
          </a:p>
        </p:txBody>
      </p:sp>
      <p:sp>
        <p:nvSpPr>
          <p:cNvPr id="5" name="Content Placeholder 4"/>
          <p:cNvSpPr>
            <a:spLocks noGrp="1"/>
          </p:cNvSpPr>
          <p:nvPr>
            <p:ph idx="1"/>
          </p:nvPr>
        </p:nvSpPr>
        <p:spPr>
          <a:xfrm>
            <a:off x="457200" y="1923288"/>
            <a:ext cx="8229600" cy="4325112"/>
          </a:xfrm>
        </p:spPr>
        <p:txBody>
          <a:bodyPr>
            <a:normAutofit fontScale="85000" lnSpcReduction="10000"/>
          </a:bodyPr>
          <a:lstStyle/>
          <a:p>
            <a:pPr marL="274320" indent="-274320">
              <a:lnSpc>
                <a:spcPct val="110000"/>
              </a:lnSpc>
              <a:spcBef>
                <a:spcPts val="0"/>
              </a:spcBef>
              <a:buSzPct val="150000"/>
            </a:pPr>
            <a:r>
              <a:rPr lang="en-US" dirty="0"/>
              <a:t>A goal at </a:t>
            </a:r>
            <a:r>
              <a:rPr lang="en-US" dirty="0" err="1"/>
              <a:t>AtlantiCare</a:t>
            </a:r>
            <a:r>
              <a:rPr lang="en-US" dirty="0"/>
              <a:t> is to promote healthy communities. This includes our patient communities, our own communities and our </a:t>
            </a:r>
            <a:r>
              <a:rPr lang="en-US" dirty="0" err="1"/>
              <a:t>AtlantiCare</a:t>
            </a:r>
            <a:r>
              <a:rPr lang="en-US" dirty="0"/>
              <a:t> employee community.</a:t>
            </a:r>
          </a:p>
          <a:p>
            <a:pPr marL="274320" indent="-274320">
              <a:lnSpc>
                <a:spcPct val="110000"/>
              </a:lnSpc>
              <a:spcBef>
                <a:spcPts val="0"/>
              </a:spcBef>
              <a:buSzPct val="150000"/>
            </a:pPr>
            <a:r>
              <a:rPr lang="en-US" dirty="0"/>
              <a:t>All employees are to register their Flu choices by October 31, 2020.  Non-registered employees will receive a “Needs Improvement” on their annual evaluation.</a:t>
            </a:r>
          </a:p>
          <a:p>
            <a:pPr marL="274320" indent="-274320">
              <a:lnSpc>
                <a:spcPct val="110000"/>
              </a:lnSpc>
              <a:spcBef>
                <a:spcPts val="0"/>
              </a:spcBef>
              <a:buSzPct val="150000"/>
            </a:pPr>
            <a:r>
              <a:rPr lang="en-US" dirty="0"/>
              <a:t>The Share the Success goal changes yearly to coincide with the Centers for Medicare &amp; Medicaid Services (CMS) goals.  Unvaccinated employees will be required to wear a surgical mask during the Flu season</a:t>
            </a:r>
            <a:r>
              <a:rPr lang="en-US" dirty="0" smtClean="0"/>
              <a:t>.</a:t>
            </a:r>
            <a:endParaRPr lang="en-US" dirty="0"/>
          </a:p>
        </p:txBody>
      </p:sp>
    </p:spTree>
    <p:extLst>
      <p:ext uri="{BB962C8B-B14F-4D97-AF65-F5344CB8AC3E}">
        <p14:creationId xmlns:p14="http://schemas.microsoft.com/office/powerpoint/2010/main" val="128659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Social Media</a:t>
            </a:r>
          </a:p>
        </p:txBody>
      </p:sp>
    </p:spTree>
    <p:extLst>
      <p:ext uri="{BB962C8B-B14F-4D97-AF65-F5344CB8AC3E}">
        <p14:creationId xmlns:p14="http://schemas.microsoft.com/office/powerpoint/2010/main" val="273520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b="1" dirty="0"/>
              <a:t>Social &amp; Digital Media Include:</a:t>
            </a:r>
          </a:p>
        </p:txBody>
      </p:sp>
      <p:sp>
        <p:nvSpPr>
          <p:cNvPr id="3" name="Content Placeholder 2"/>
          <p:cNvSpPr>
            <a:spLocks noGrp="1"/>
          </p:cNvSpPr>
          <p:nvPr>
            <p:ph idx="1"/>
          </p:nvPr>
        </p:nvSpPr>
        <p:spPr>
          <a:xfrm>
            <a:off x="457199" y="1676400"/>
            <a:ext cx="4446563" cy="4898136"/>
          </a:xfrm>
        </p:spPr>
        <p:txBody>
          <a:bodyPr>
            <a:normAutofit/>
          </a:bodyPr>
          <a:lstStyle/>
          <a:p>
            <a:pPr marL="274320" indent="-274320">
              <a:spcBef>
                <a:spcPts val="0"/>
              </a:spcBef>
              <a:buSzPct val="150000"/>
            </a:pPr>
            <a:r>
              <a:rPr lang="en-US" dirty="0"/>
              <a:t>Social </a:t>
            </a:r>
            <a:r>
              <a:rPr lang="en-US" dirty="0" smtClean="0"/>
              <a:t>networking</a:t>
            </a:r>
          </a:p>
          <a:p>
            <a:pPr marL="749808" lvl="1" indent="-457200">
              <a:spcBef>
                <a:spcPts val="0"/>
              </a:spcBef>
              <a:buSzPct val="150000"/>
              <a:buFont typeface="Arial" panose="020B0604020202020204" pitchFamily="34" charset="0"/>
              <a:buChar char="•"/>
            </a:pPr>
            <a:r>
              <a:rPr lang="en-US" dirty="0" smtClean="0"/>
              <a:t>Facebook</a:t>
            </a:r>
            <a:r>
              <a:rPr lang="en-US" dirty="0"/>
              <a:t>, Twitter, Instagram, </a:t>
            </a:r>
            <a:r>
              <a:rPr lang="en-US" dirty="0" smtClean="0"/>
              <a:t>YouTube</a:t>
            </a:r>
            <a:endParaRPr lang="en-US" dirty="0"/>
          </a:p>
          <a:p>
            <a:pPr marL="274320" indent="-274320">
              <a:spcBef>
                <a:spcPts val="0"/>
              </a:spcBef>
              <a:buSzPct val="150000"/>
            </a:pPr>
            <a:r>
              <a:rPr lang="en-US" dirty="0"/>
              <a:t>Forums, discussion boards, and groups</a:t>
            </a:r>
          </a:p>
          <a:p>
            <a:pPr marL="274320" indent="-274320">
              <a:spcBef>
                <a:spcPts val="0"/>
              </a:spcBef>
              <a:buSzPct val="150000"/>
            </a:pPr>
            <a:r>
              <a:rPr lang="en-US" dirty="0"/>
              <a:t>Professional </a:t>
            </a:r>
            <a:r>
              <a:rPr lang="en-US" dirty="0" smtClean="0"/>
              <a:t>networking</a:t>
            </a:r>
          </a:p>
          <a:p>
            <a:pPr marL="749808" lvl="1" indent="-457200">
              <a:spcBef>
                <a:spcPts val="0"/>
              </a:spcBef>
              <a:buSzPct val="150000"/>
              <a:buFont typeface="Arial" panose="020B0604020202020204" pitchFamily="34" charset="0"/>
              <a:buChar char="•"/>
            </a:pPr>
            <a:r>
              <a:rPr lang="en-US" dirty="0" smtClean="0"/>
              <a:t>LinkedIn</a:t>
            </a:r>
            <a:endParaRPr lang="en-US" dirty="0"/>
          </a:p>
          <a:p>
            <a:pPr marL="274320" indent="-274320">
              <a:spcBef>
                <a:spcPts val="0"/>
              </a:spcBef>
              <a:buSzPct val="150000"/>
            </a:pPr>
            <a:r>
              <a:rPr lang="en-US" dirty="0" smtClean="0"/>
              <a:t>Knowledge/Information aggregation</a:t>
            </a:r>
          </a:p>
          <a:p>
            <a:pPr marL="749808" lvl="1" indent="-457200">
              <a:spcBef>
                <a:spcPts val="0"/>
              </a:spcBef>
              <a:buSzPct val="150000"/>
              <a:buFont typeface="Arial" panose="020B0604020202020204" pitchFamily="34" charset="0"/>
              <a:buChar char="•"/>
            </a:pPr>
            <a:r>
              <a:rPr lang="en-US" dirty="0" smtClean="0"/>
              <a:t>Wikipedia</a:t>
            </a:r>
            <a:endParaRPr lang="en-US" dirty="0"/>
          </a:p>
        </p:txBody>
      </p:sp>
      <p:pic>
        <p:nvPicPr>
          <p:cNvPr id="4"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r="1942" b="2803"/>
          <a:stretch/>
        </p:blipFill>
        <p:spPr>
          <a:xfrm>
            <a:off x="5410200" y="1601493"/>
            <a:ext cx="3218646" cy="2472790"/>
          </a:xfrm>
          <a:prstGeom prst="rect">
            <a:avLst/>
          </a:prstGeom>
          <a:ln w="57150">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763" y="3886200"/>
            <a:ext cx="3276600" cy="2530985"/>
          </a:xfrm>
          <a:prstGeom prst="rect">
            <a:avLst/>
          </a:prstGeom>
          <a:ln w="57150">
            <a:solidFill>
              <a:schemeClr val="accent1"/>
            </a:solidFill>
          </a:ln>
        </p:spPr>
      </p:pic>
    </p:spTree>
    <p:extLst>
      <p:ext uri="{BB962C8B-B14F-4D97-AF65-F5344CB8AC3E}">
        <p14:creationId xmlns:p14="http://schemas.microsoft.com/office/powerpoint/2010/main" val="1713449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066800"/>
          </a:xfrm>
        </p:spPr>
        <p:txBody>
          <a:bodyPr>
            <a:normAutofit/>
          </a:bodyPr>
          <a:lstStyle/>
          <a:p>
            <a:r>
              <a:rPr lang="en-US" sz="3200" b="1" dirty="0" err="1"/>
              <a:t>AtlantiCare’s</a:t>
            </a:r>
            <a:r>
              <a:rPr lang="en-US" sz="3200" b="1" dirty="0"/>
              <a:t> Social Media Policy </a:t>
            </a:r>
            <a:r>
              <a:rPr lang="en-US" sz="3200" b="1" dirty="0" smtClean="0"/>
              <a:t>- #</a:t>
            </a:r>
            <a:r>
              <a:rPr lang="en-US" sz="3200" b="1" dirty="0"/>
              <a:t>4313</a:t>
            </a:r>
          </a:p>
        </p:txBody>
      </p:sp>
      <p:sp>
        <p:nvSpPr>
          <p:cNvPr id="3" name="Content Placeholder 2"/>
          <p:cNvSpPr>
            <a:spLocks noGrp="1"/>
          </p:cNvSpPr>
          <p:nvPr>
            <p:ph idx="1"/>
          </p:nvPr>
        </p:nvSpPr>
        <p:spPr>
          <a:xfrm>
            <a:off x="457200" y="1676400"/>
            <a:ext cx="8229600" cy="4325112"/>
          </a:xfrm>
        </p:spPr>
        <p:txBody>
          <a:bodyPr>
            <a:normAutofit fontScale="85000" lnSpcReduction="10000"/>
          </a:bodyPr>
          <a:lstStyle/>
          <a:p>
            <a:pPr marL="274320" indent="-274320">
              <a:lnSpc>
                <a:spcPct val="110000"/>
              </a:lnSpc>
              <a:spcBef>
                <a:spcPts val="0"/>
              </a:spcBef>
              <a:buSzPct val="150000"/>
            </a:pPr>
            <a:r>
              <a:rPr lang="en-US" dirty="0"/>
              <a:t>Applies to all </a:t>
            </a:r>
            <a:r>
              <a:rPr lang="en-US" dirty="0" err="1"/>
              <a:t>AtlantiCare</a:t>
            </a:r>
            <a:r>
              <a:rPr lang="en-US" dirty="0"/>
              <a:t> staff, physicians and other providers, vendors and volunteers.</a:t>
            </a:r>
          </a:p>
          <a:p>
            <a:pPr marL="274320" indent="-274320">
              <a:lnSpc>
                <a:spcPct val="110000"/>
              </a:lnSpc>
              <a:spcBef>
                <a:spcPts val="0"/>
              </a:spcBef>
              <a:buSzPct val="150000"/>
            </a:pPr>
            <a:r>
              <a:rPr lang="en-US" dirty="0"/>
              <a:t>Provides guidance for using social media appropriately.</a:t>
            </a:r>
          </a:p>
          <a:p>
            <a:pPr marL="274320" indent="-274320">
              <a:lnSpc>
                <a:spcPct val="110000"/>
              </a:lnSpc>
              <a:spcBef>
                <a:spcPts val="0"/>
              </a:spcBef>
              <a:buSzPct val="150000"/>
            </a:pPr>
            <a:r>
              <a:rPr lang="en-US" dirty="0"/>
              <a:t>Is aligned with policies and procedures in </a:t>
            </a:r>
            <a:r>
              <a:rPr lang="en-US" dirty="0" err="1"/>
              <a:t>AtlantiCare’s</a:t>
            </a:r>
            <a:r>
              <a:rPr lang="en-US" dirty="0"/>
              <a:t> Employee Handbook.</a:t>
            </a:r>
          </a:p>
          <a:p>
            <a:pPr marL="274320" indent="-274320">
              <a:lnSpc>
                <a:spcPct val="110000"/>
              </a:lnSpc>
              <a:spcBef>
                <a:spcPts val="0"/>
              </a:spcBef>
              <a:buSzPct val="150000"/>
            </a:pPr>
            <a:r>
              <a:rPr lang="en-US" dirty="0"/>
              <a:t>Employees are expected to know and follow this policy. Nothing in this policy is, however, intended to prevent employees from engaging in concerted activity protected by law. If you have any questions regarding this policy, please ask your supervisor and/or Human Resources representative before acting</a:t>
            </a:r>
            <a:r>
              <a:rPr lang="en-US" dirty="0" smtClean="0"/>
              <a:t>.</a:t>
            </a:r>
            <a:endParaRPr lang="en-US" dirty="0"/>
          </a:p>
        </p:txBody>
      </p:sp>
    </p:spTree>
    <p:extLst>
      <p:ext uri="{BB962C8B-B14F-4D97-AF65-F5344CB8AC3E}">
        <p14:creationId xmlns:p14="http://schemas.microsoft.com/office/powerpoint/2010/main" val="3576727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err="1"/>
              <a:t>AtlantiCare</a:t>
            </a:r>
            <a:r>
              <a:rPr lang="en-US" b="1" dirty="0"/>
              <a:t> uses social media to:</a:t>
            </a:r>
          </a:p>
        </p:txBody>
      </p:sp>
      <p:sp>
        <p:nvSpPr>
          <p:cNvPr id="3" name="Content Placeholder 2"/>
          <p:cNvSpPr>
            <a:spLocks noGrp="1"/>
          </p:cNvSpPr>
          <p:nvPr>
            <p:ph idx="1"/>
          </p:nvPr>
        </p:nvSpPr>
        <p:spPr>
          <a:xfrm>
            <a:off x="457200" y="1787167"/>
            <a:ext cx="4114800" cy="4325112"/>
          </a:xfrm>
        </p:spPr>
        <p:txBody>
          <a:bodyPr>
            <a:normAutofit fontScale="92500"/>
          </a:bodyPr>
          <a:lstStyle/>
          <a:p>
            <a:pPr marL="274320" indent="-274320">
              <a:lnSpc>
                <a:spcPct val="110000"/>
              </a:lnSpc>
              <a:spcBef>
                <a:spcPts val="0"/>
              </a:spcBef>
              <a:buSzPct val="150000"/>
            </a:pPr>
            <a:r>
              <a:rPr lang="en-US" dirty="0"/>
              <a:t>Listen to and learn from customers</a:t>
            </a:r>
          </a:p>
          <a:p>
            <a:pPr marL="274320" indent="-274320">
              <a:lnSpc>
                <a:spcPct val="110000"/>
              </a:lnSpc>
              <a:spcBef>
                <a:spcPts val="0"/>
              </a:spcBef>
              <a:buSzPct val="150000"/>
            </a:pPr>
            <a:r>
              <a:rPr lang="en-US" dirty="0"/>
              <a:t>Identify and respond to compliments, concerns, and issues in real-time</a:t>
            </a:r>
          </a:p>
          <a:p>
            <a:pPr marL="274320" indent="-274320">
              <a:lnSpc>
                <a:spcPct val="110000"/>
              </a:lnSpc>
              <a:spcBef>
                <a:spcPts val="0"/>
              </a:spcBef>
              <a:buSzPct val="150000"/>
            </a:pPr>
            <a:r>
              <a:rPr lang="en-US" dirty="0"/>
              <a:t>Enhance brand awareness</a:t>
            </a:r>
          </a:p>
          <a:p>
            <a:pPr marL="274320" indent="-274320">
              <a:lnSpc>
                <a:spcPct val="110000"/>
              </a:lnSpc>
              <a:spcBef>
                <a:spcPts val="0"/>
              </a:spcBef>
              <a:buSzPct val="150000"/>
            </a:pPr>
            <a:r>
              <a:rPr lang="en-US" dirty="0"/>
              <a:t>Promote our programs and </a:t>
            </a:r>
            <a:r>
              <a:rPr lang="en-US" dirty="0" smtClean="0"/>
              <a:t>services</a:t>
            </a:r>
            <a:endParaRPr lang="en-US" dirty="0"/>
          </a:p>
        </p:txBody>
      </p:sp>
      <p:pic>
        <p:nvPicPr>
          <p:cNvPr id="4" name="Picture 2" descr="C:\Users\lltemple\Desktop\rob szapor.jpg"/>
          <p:cNvPicPr>
            <a:picLocks noChangeAspect="1" noChangeArrowheads="1"/>
          </p:cNvPicPr>
          <p:nvPr/>
        </p:nvPicPr>
        <p:blipFill rotWithShape="1">
          <a:blip r:embed="rId2">
            <a:extLst>
              <a:ext uri="{28A0092B-C50C-407E-A947-70E740481C1C}">
                <a14:useLocalDpi xmlns:a14="http://schemas.microsoft.com/office/drawing/2010/main" val="0"/>
              </a:ext>
            </a:extLst>
          </a:blip>
          <a:srcRect b="12167"/>
          <a:stretch/>
        </p:blipFill>
        <p:spPr bwMode="auto">
          <a:xfrm>
            <a:off x="6144669" y="1676400"/>
            <a:ext cx="2455052" cy="257067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87" b="1299"/>
          <a:stretch/>
        </p:blipFill>
        <p:spPr>
          <a:xfrm>
            <a:off x="4876800" y="3505200"/>
            <a:ext cx="1858363" cy="2628181"/>
          </a:xfrm>
          <a:prstGeom prst="rect">
            <a:avLst/>
          </a:prstGeom>
          <a:ln w="57150">
            <a:solidFill>
              <a:schemeClr val="accent1"/>
            </a:solidFill>
          </a:ln>
        </p:spPr>
      </p:pic>
    </p:spTree>
    <p:extLst>
      <p:ext uri="{BB962C8B-B14F-4D97-AF65-F5344CB8AC3E}">
        <p14:creationId xmlns:p14="http://schemas.microsoft.com/office/powerpoint/2010/main" val="4221678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b="1" dirty="0"/>
              <a:t>Highlights of </a:t>
            </a:r>
            <a:r>
              <a:rPr lang="en-US" b="1" dirty="0" err="1"/>
              <a:t>AtlantiCare’s</a:t>
            </a:r>
            <a:r>
              <a:rPr lang="en-US" b="1" dirty="0"/>
              <a:t> </a:t>
            </a:r>
            <a:br>
              <a:rPr lang="en-US" b="1" dirty="0"/>
            </a:br>
            <a:r>
              <a:rPr lang="en-US" b="1" dirty="0"/>
              <a:t>Social Media Policy</a:t>
            </a:r>
          </a:p>
        </p:txBody>
      </p:sp>
      <p:sp>
        <p:nvSpPr>
          <p:cNvPr id="3" name="Content Placeholder 2"/>
          <p:cNvSpPr>
            <a:spLocks noGrp="1"/>
          </p:cNvSpPr>
          <p:nvPr>
            <p:ph idx="1"/>
          </p:nvPr>
        </p:nvSpPr>
        <p:spPr>
          <a:xfrm>
            <a:off x="457200" y="1981200"/>
            <a:ext cx="8229600" cy="4325112"/>
          </a:xfrm>
        </p:spPr>
        <p:txBody>
          <a:bodyPr>
            <a:normAutofit fontScale="85000" lnSpcReduction="20000"/>
          </a:bodyPr>
          <a:lstStyle/>
          <a:p>
            <a:pPr marL="274320" indent="-274320">
              <a:lnSpc>
                <a:spcPct val="120000"/>
              </a:lnSpc>
              <a:spcBef>
                <a:spcPts val="0"/>
              </a:spcBef>
              <a:buSzPct val="150000"/>
            </a:pPr>
            <a:r>
              <a:rPr lang="en-US" dirty="0"/>
              <a:t>Always protect private and confidential information, such as patients’ social security numbers and/or medical information.</a:t>
            </a:r>
          </a:p>
          <a:p>
            <a:pPr marL="274320" indent="-274320">
              <a:lnSpc>
                <a:spcPct val="120000"/>
              </a:lnSpc>
              <a:spcBef>
                <a:spcPts val="0"/>
              </a:spcBef>
              <a:buSzPct val="150000"/>
            </a:pPr>
            <a:r>
              <a:rPr lang="en-US" dirty="0" err="1"/>
              <a:t>AtlantiCare’s</a:t>
            </a:r>
            <a:r>
              <a:rPr lang="en-US" dirty="0"/>
              <a:t> Code of Conduct and other policies apply to all your interactions – including those on/through social media.</a:t>
            </a:r>
          </a:p>
          <a:p>
            <a:pPr marL="274320" indent="-274320">
              <a:lnSpc>
                <a:spcPct val="120000"/>
              </a:lnSpc>
              <a:spcBef>
                <a:spcPts val="0"/>
              </a:spcBef>
              <a:buSzPct val="150000"/>
            </a:pPr>
            <a:r>
              <a:rPr lang="en-US" dirty="0" err="1"/>
              <a:t>AtlantiCare</a:t>
            </a:r>
            <a:r>
              <a:rPr lang="en-US" dirty="0"/>
              <a:t> Marketing and Communications must approve any website or social media activity related to </a:t>
            </a:r>
            <a:r>
              <a:rPr lang="en-US" dirty="0" err="1"/>
              <a:t>AtlantiCare</a:t>
            </a:r>
            <a:r>
              <a:rPr lang="en-US" dirty="0"/>
              <a:t> (not including web-based applications involving wages, benefits, or other terms and conditions of employment, or protected concerted activity</a:t>
            </a:r>
            <a:r>
              <a:rPr lang="en-US" dirty="0" smtClean="0"/>
              <a:t>).</a:t>
            </a:r>
            <a:endParaRPr lang="en-US" dirty="0"/>
          </a:p>
        </p:txBody>
      </p:sp>
    </p:spTree>
    <p:extLst>
      <p:ext uri="{BB962C8B-B14F-4D97-AF65-F5344CB8AC3E}">
        <p14:creationId xmlns:p14="http://schemas.microsoft.com/office/powerpoint/2010/main" val="2011126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b="1" dirty="0"/>
              <a:t>Social Media Tips &amp; Guidelines</a:t>
            </a:r>
          </a:p>
        </p:txBody>
      </p:sp>
      <p:sp>
        <p:nvSpPr>
          <p:cNvPr id="3" name="Content Placeholder 2"/>
          <p:cNvSpPr>
            <a:spLocks noGrp="1"/>
          </p:cNvSpPr>
          <p:nvPr>
            <p:ph idx="1"/>
          </p:nvPr>
        </p:nvSpPr>
        <p:spPr>
          <a:xfrm>
            <a:off x="304800" y="1752600"/>
            <a:ext cx="8229600" cy="4325112"/>
          </a:xfrm>
        </p:spPr>
        <p:txBody>
          <a:bodyPr>
            <a:noAutofit/>
          </a:bodyPr>
          <a:lstStyle/>
          <a:p>
            <a:pPr marL="274320" indent="-274320">
              <a:lnSpc>
                <a:spcPct val="120000"/>
              </a:lnSpc>
              <a:spcBef>
                <a:spcPts val="0"/>
              </a:spcBef>
              <a:buSzPct val="150000"/>
            </a:pPr>
            <a:r>
              <a:rPr lang="en-US" sz="1800" dirty="0"/>
              <a:t>Be respectful of and professional with fellow employees, business partners, competitors,  patients, and other members of the public while in the course and scope of </a:t>
            </a:r>
            <a:r>
              <a:rPr lang="en-US" sz="1800" dirty="0" err="1"/>
              <a:t>AtlantiCare</a:t>
            </a:r>
            <a:r>
              <a:rPr lang="en-US" sz="1800" dirty="0"/>
              <a:t> business.</a:t>
            </a:r>
          </a:p>
          <a:p>
            <a:pPr marL="274320" indent="-274320">
              <a:lnSpc>
                <a:spcPct val="120000"/>
              </a:lnSpc>
              <a:spcBef>
                <a:spcPts val="0"/>
              </a:spcBef>
              <a:buSzPct val="150000"/>
            </a:pPr>
            <a:r>
              <a:rPr lang="en-US" sz="1800" dirty="0"/>
              <a:t>Never harass (as defined by our Harassment-Free Workplace Policy, #409), threaten, libel, or defame fellow professionals, employees, clients, competitors, or anyone else.  It is wise to remember that what you say in social media can often be seen by anyone and remain indefinitely.  Therefore, harassing comments, obscenities or similar conduct that would violate AtlantiCare </a:t>
            </a:r>
            <a:r>
              <a:rPr lang="en-US" sz="1800" dirty="0" smtClean="0"/>
              <a:t>policies is </a:t>
            </a:r>
            <a:r>
              <a:rPr lang="en-US" sz="1800" dirty="0"/>
              <a:t>discouraged in general and is never allowed while using AtlantiCare communications technology or property or during your working time. </a:t>
            </a:r>
          </a:p>
          <a:p>
            <a:pPr marL="274320" indent="-274320">
              <a:lnSpc>
                <a:spcPct val="120000"/>
              </a:lnSpc>
              <a:spcBef>
                <a:spcPts val="0"/>
              </a:spcBef>
              <a:buSzPct val="150000"/>
            </a:pPr>
            <a:r>
              <a:rPr lang="en-US" sz="1800" dirty="0"/>
              <a:t>Respect copyright, trademark, and similar laws and use such protected information in compliance with applicable legal standards</a:t>
            </a:r>
            <a:r>
              <a:rPr lang="en-US" sz="1800" dirty="0" smtClean="0"/>
              <a:t>.</a:t>
            </a:r>
            <a:endParaRPr lang="en-US" sz="1800" dirty="0"/>
          </a:p>
        </p:txBody>
      </p:sp>
    </p:spTree>
    <p:extLst>
      <p:ext uri="{BB962C8B-B14F-4D97-AF65-F5344CB8AC3E}">
        <p14:creationId xmlns:p14="http://schemas.microsoft.com/office/powerpoint/2010/main" val="410338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85800"/>
            <a:ext cx="8610600" cy="1066800"/>
          </a:xfrm>
        </p:spPr>
        <p:txBody>
          <a:bodyPr>
            <a:normAutofit/>
          </a:bodyPr>
          <a:lstStyle/>
          <a:p>
            <a:r>
              <a:rPr lang="en-US" sz="3200" b="1" dirty="0"/>
              <a:t>What is NOT appropriate to post or share</a:t>
            </a:r>
          </a:p>
        </p:txBody>
      </p:sp>
      <p:sp>
        <p:nvSpPr>
          <p:cNvPr id="3" name="Content Placeholder 2"/>
          <p:cNvSpPr>
            <a:spLocks noGrp="1"/>
          </p:cNvSpPr>
          <p:nvPr>
            <p:ph idx="1"/>
          </p:nvPr>
        </p:nvSpPr>
        <p:spPr>
          <a:xfrm>
            <a:off x="266700" y="1676400"/>
            <a:ext cx="8610600" cy="4898136"/>
          </a:xfrm>
        </p:spPr>
        <p:txBody>
          <a:bodyPr>
            <a:normAutofit fontScale="62500" lnSpcReduction="20000"/>
          </a:bodyPr>
          <a:lstStyle/>
          <a:p>
            <a:pPr marL="109728" indent="0">
              <a:lnSpc>
                <a:spcPct val="120000"/>
              </a:lnSpc>
              <a:spcBef>
                <a:spcPts val="0"/>
              </a:spcBef>
              <a:buNone/>
            </a:pPr>
            <a:r>
              <a:rPr lang="en-US" b="1" dirty="0"/>
              <a:t>It is not appropriate to post, share or comment on:</a:t>
            </a:r>
          </a:p>
          <a:p>
            <a:pPr marL="182880" indent="-182880">
              <a:lnSpc>
                <a:spcPct val="120000"/>
              </a:lnSpc>
              <a:spcBef>
                <a:spcPts val="0"/>
              </a:spcBef>
              <a:buSzPct val="150000"/>
            </a:pPr>
            <a:r>
              <a:rPr lang="en-US" dirty="0"/>
              <a:t>Anything that could identify a patient, including general references to celebrities and patients of media interest.</a:t>
            </a:r>
          </a:p>
          <a:p>
            <a:pPr marL="182880" indent="-182880">
              <a:lnSpc>
                <a:spcPct val="120000"/>
              </a:lnSpc>
              <a:spcBef>
                <a:spcPts val="0"/>
              </a:spcBef>
              <a:buSzPct val="150000"/>
            </a:pPr>
            <a:r>
              <a:rPr lang="en-US" dirty="0"/>
              <a:t>Proprietary </a:t>
            </a:r>
            <a:r>
              <a:rPr lang="en-US" dirty="0" err="1"/>
              <a:t>AtlantiCare</a:t>
            </a:r>
            <a:r>
              <a:rPr lang="en-US" dirty="0"/>
              <a:t> information (business, financial and marketing strategies) without advance approval of your supervisor, Human Resources and </a:t>
            </a:r>
            <a:r>
              <a:rPr lang="en-US" dirty="0" err="1"/>
              <a:t>AtlantiCare</a:t>
            </a:r>
            <a:r>
              <a:rPr lang="en-US" dirty="0"/>
              <a:t> Marketing and Communications.</a:t>
            </a:r>
          </a:p>
          <a:p>
            <a:pPr marL="182880" indent="-182880">
              <a:lnSpc>
                <a:spcPct val="120000"/>
              </a:lnSpc>
              <a:spcBef>
                <a:spcPts val="0"/>
              </a:spcBef>
              <a:buSzPct val="150000"/>
            </a:pPr>
            <a:r>
              <a:rPr lang="en-US" dirty="0"/>
              <a:t>Pictures of yourself or others at work if patient or other protected health information can be identified in the picture either through casual viewing or through image enhancement. </a:t>
            </a:r>
          </a:p>
          <a:p>
            <a:pPr marL="182880" indent="-182880">
              <a:lnSpc>
                <a:spcPct val="120000"/>
              </a:lnSpc>
              <a:spcBef>
                <a:spcPts val="0"/>
              </a:spcBef>
              <a:buSzPct val="150000"/>
            </a:pPr>
            <a:r>
              <a:rPr lang="en-US" dirty="0"/>
              <a:t>Malicious, obscene, threatening or intimidating statements that disparage patients, clients or co-workers, or that might constitute harassment or bullying.  Examples of such conduct might include offensive posts meant to intentionally harm someone’s reputation or posts that could contribute to a hostile work environment on the basis of race, sex, disability, religion or any other status protected by law or </a:t>
            </a:r>
            <a:r>
              <a:rPr lang="en-US" dirty="0" err="1"/>
              <a:t>AtlantiCare</a:t>
            </a:r>
            <a:r>
              <a:rPr lang="en-US" dirty="0"/>
              <a:t> policy</a:t>
            </a:r>
            <a:r>
              <a:rPr lang="en-US" dirty="0" smtClean="0"/>
              <a:t>.</a:t>
            </a:r>
            <a:endParaRPr lang="en-US" dirty="0"/>
          </a:p>
        </p:txBody>
      </p:sp>
    </p:spTree>
    <p:extLst>
      <p:ext uri="{BB962C8B-B14F-4D97-AF65-F5344CB8AC3E}">
        <p14:creationId xmlns:p14="http://schemas.microsoft.com/office/powerpoint/2010/main" val="1628214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Information Security</a:t>
            </a:r>
          </a:p>
        </p:txBody>
      </p:sp>
    </p:spTree>
    <p:extLst>
      <p:ext uri="{BB962C8B-B14F-4D97-AF65-F5344CB8AC3E}">
        <p14:creationId xmlns:p14="http://schemas.microsoft.com/office/powerpoint/2010/main" val="326546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normAutofit/>
          </a:bodyPr>
          <a:lstStyle/>
          <a:p>
            <a:r>
              <a:rPr lang="en-US" b="1" dirty="0" smtClean="0"/>
              <a:t>Introduction</a:t>
            </a:r>
            <a:endParaRPr lang="en-US" b="1" dirty="0"/>
          </a:p>
        </p:txBody>
      </p:sp>
      <p:sp>
        <p:nvSpPr>
          <p:cNvPr id="3" name="Content Placeholder 2"/>
          <p:cNvSpPr>
            <a:spLocks noGrp="1"/>
          </p:cNvSpPr>
          <p:nvPr>
            <p:ph idx="1"/>
          </p:nvPr>
        </p:nvSpPr>
        <p:spPr/>
        <p:txBody>
          <a:bodyPr>
            <a:normAutofit fontScale="77500" lnSpcReduction="20000"/>
          </a:bodyPr>
          <a:lstStyle/>
          <a:p>
            <a:pPr>
              <a:buSzPct val="150000"/>
            </a:pPr>
            <a:r>
              <a:rPr lang="en-US" dirty="0"/>
              <a:t>Orientation is required for each </a:t>
            </a:r>
            <a:r>
              <a:rPr lang="en-US" dirty="0" err="1"/>
              <a:t>AtlantiCare</a:t>
            </a:r>
            <a:r>
              <a:rPr lang="en-US" dirty="0"/>
              <a:t> vendor. This self-learning course is intended to cover the key topics that are pertinent for contractors and vendors to know.  </a:t>
            </a:r>
          </a:p>
          <a:p>
            <a:pPr>
              <a:buSzPct val="150000"/>
            </a:pPr>
            <a:endParaRPr lang="en-US" dirty="0"/>
          </a:p>
          <a:p>
            <a:pPr>
              <a:buSzPct val="150000"/>
            </a:pPr>
            <a:r>
              <a:rPr lang="en-US" dirty="0"/>
              <a:t>Topics include safety information, strategies for providing excellent customer experiences, cultural diversity and inclusion, Early Heart Attack Care (EHAC), Emergency Medical Treatment and Active Labor Act (EMTALA), Social Media usage, Health Insurance Portability &amp; Accountability Act (HIPAA), Corporate Compliance, Harassment and Discrimination information, and more.  </a:t>
            </a:r>
            <a:endParaRPr lang="en-US" dirty="0" smtClean="0"/>
          </a:p>
          <a:p>
            <a:pPr>
              <a:buSzPct val="150000"/>
            </a:pPr>
            <a:endParaRPr lang="en-US" dirty="0"/>
          </a:p>
          <a:p>
            <a:pPr>
              <a:buSzPct val="150000"/>
            </a:pPr>
            <a:r>
              <a:rPr lang="en-US" dirty="0"/>
              <a:t>You must complete the test </a:t>
            </a:r>
            <a:r>
              <a:rPr lang="en-US" dirty="0" smtClean="0"/>
              <a:t>after </a:t>
            </a:r>
            <a:r>
              <a:rPr lang="en-US" dirty="0"/>
              <a:t>this educational section to receive credit for having completed the self-learning course</a:t>
            </a:r>
            <a:r>
              <a:rPr lang="en-US" dirty="0" smtClean="0"/>
              <a:t>.</a:t>
            </a:r>
            <a:endParaRPr lang="en-US" dirty="0"/>
          </a:p>
        </p:txBody>
      </p:sp>
    </p:spTree>
    <p:extLst>
      <p:ext uri="{BB962C8B-B14F-4D97-AF65-F5344CB8AC3E}">
        <p14:creationId xmlns:p14="http://schemas.microsoft.com/office/powerpoint/2010/main" val="1523512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a:t>Information  Security</a:t>
            </a:r>
          </a:p>
        </p:txBody>
      </p:sp>
      <p:sp>
        <p:nvSpPr>
          <p:cNvPr id="3" name="Content Placeholder 2"/>
          <p:cNvSpPr>
            <a:spLocks noGrp="1"/>
          </p:cNvSpPr>
          <p:nvPr>
            <p:ph idx="1"/>
          </p:nvPr>
        </p:nvSpPr>
        <p:spPr>
          <a:xfrm>
            <a:off x="457200" y="1600200"/>
            <a:ext cx="8229600" cy="4974336"/>
          </a:xfrm>
        </p:spPr>
        <p:txBody>
          <a:bodyPr anchor="ctr">
            <a:normAutofit fontScale="70000" lnSpcReduction="20000"/>
          </a:bodyPr>
          <a:lstStyle/>
          <a:p>
            <a:pPr marL="109728" indent="0" algn="ctr">
              <a:buSzPct val="150000"/>
              <a:buNone/>
            </a:pPr>
            <a:r>
              <a:rPr lang="en-US" b="1" dirty="0" err="1"/>
              <a:t>Ransomware</a:t>
            </a:r>
            <a:r>
              <a:rPr lang="en-US" b="1" dirty="0"/>
              <a:t> and its affect on patient care </a:t>
            </a:r>
            <a:endParaRPr lang="en-US" b="1" dirty="0" smtClean="0"/>
          </a:p>
          <a:p>
            <a:pPr marL="109728" indent="0" algn="ctr">
              <a:buSzPct val="150000"/>
              <a:buNone/>
            </a:pPr>
            <a:endParaRPr lang="en-US" sz="1100" b="1" dirty="0"/>
          </a:p>
          <a:p>
            <a:pPr>
              <a:lnSpc>
                <a:spcPct val="120000"/>
              </a:lnSpc>
              <a:spcBef>
                <a:spcPts val="0"/>
              </a:spcBef>
              <a:buSzPct val="150000"/>
            </a:pPr>
            <a:r>
              <a:rPr lang="en-US" dirty="0"/>
              <a:t>In October of 2019, a </a:t>
            </a:r>
            <a:r>
              <a:rPr lang="en-US" dirty="0" err="1"/>
              <a:t>ransomware</a:t>
            </a:r>
            <a:r>
              <a:rPr lang="en-US" dirty="0"/>
              <a:t> variant forced a hospital system in Alabama to shutdown all computer systems, the healthcare system resorted to manual processes for continuing patient care.</a:t>
            </a:r>
          </a:p>
          <a:p>
            <a:pPr>
              <a:lnSpc>
                <a:spcPct val="120000"/>
              </a:lnSpc>
              <a:spcBef>
                <a:spcPts val="0"/>
              </a:spcBef>
              <a:buSzPct val="150000"/>
            </a:pPr>
            <a:r>
              <a:rPr lang="en-US" dirty="0" err="1"/>
              <a:t>Ransomware</a:t>
            </a:r>
            <a:r>
              <a:rPr lang="en-US" dirty="0"/>
              <a:t> is a type of malware that infects computer systems and restricts access in an attempt to extort money.  </a:t>
            </a:r>
          </a:p>
          <a:p>
            <a:pPr lvl="1">
              <a:lnSpc>
                <a:spcPct val="120000"/>
              </a:lnSpc>
              <a:spcBef>
                <a:spcPts val="0"/>
              </a:spcBef>
              <a:buSzPct val="150000"/>
              <a:buFont typeface="Arial" panose="020B0604020202020204" pitchFamily="34" charset="0"/>
              <a:buChar char="•"/>
            </a:pPr>
            <a:r>
              <a:rPr lang="en-US" dirty="0"/>
              <a:t>18% of healthcare devices have been the target of </a:t>
            </a:r>
            <a:r>
              <a:rPr lang="en-US" dirty="0" err="1"/>
              <a:t>ransomware</a:t>
            </a:r>
            <a:r>
              <a:rPr lang="en-US" dirty="0"/>
              <a:t>.</a:t>
            </a:r>
          </a:p>
          <a:p>
            <a:pPr lvl="1">
              <a:lnSpc>
                <a:spcPct val="120000"/>
              </a:lnSpc>
              <a:spcBef>
                <a:spcPts val="0"/>
              </a:spcBef>
              <a:buSzPct val="150000"/>
              <a:buFont typeface="Arial" panose="020B0604020202020204" pitchFamily="34" charset="0"/>
              <a:buChar char="•"/>
            </a:pPr>
            <a:r>
              <a:rPr lang="en-US" dirty="0"/>
              <a:t>Systems infected with </a:t>
            </a:r>
            <a:r>
              <a:rPr lang="en-US" dirty="0" err="1"/>
              <a:t>ransomware</a:t>
            </a:r>
            <a:r>
              <a:rPr lang="en-US" dirty="0"/>
              <a:t> may also contain other malware</a:t>
            </a:r>
          </a:p>
          <a:p>
            <a:pPr lvl="1">
              <a:lnSpc>
                <a:spcPct val="120000"/>
              </a:lnSpc>
              <a:spcBef>
                <a:spcPts val="0"/>
              </a:spcBef>
              <a:buSzPct val="150000"/>
              <a:buFont typeface="Arial" panose="020B0604020202020204" pitchFamily="34" charset="0"/>
              <a:buChar char="•"/>
            </a:pPr>
            <a:r>
              <a:rPr lang="en-US" dirty="0"/>
              <a:t>Loss of access to patient data can result in a delay to critical services and communications</a:t>
            </a:r>
          </a:p>
          <a:p>
            <a:pPr lvl="1">
              <a:lnSpc>
                <a:spcPct val="120000"/>
              </a:lnSpc>
              <a:spcBef>
                <a:spcPts val="0"/>
              </a:spcBef>
              <a:buSzPct val="150000"/>
              <a:buFont typeface="Arial" panose="020B0604020202020204" pitchFamily="34" charset="0"/>
              <a:buChar char="•"/>
            </a:pPr>
            <a:r>
              <a:rPr lang="en-US" dirty="0"/>
              <a:t>Unplanned downtime may cost  an average of $7,900 per minute	</a:t>
            </a:r>
          </a:p>
          <a:p>
            <a:pPr>
              <a:lnSpc>
                <a:spcPct val="120000"/>
              </a:lnSpc>
              <a:spcBef>
                <a:spcPts val="0"/>
              </a:spcBef>
              <a:buSzPct val="150000"/>
            </a:pPr>
            <a:r>
              <a:rPr lang="en-US" dirty="0" err="1"/>
              <a:t>Ransomware</a:t>
            </a:r>
            <a:r>
              <a:rPr lang="en-US" dirty="0"/>
              <a:t> is often spread by phishing emails. A phishing email may contain malicious attachments or direct a user to infected websites where the malware is installed without the knowledge of the user. </a:t>
            </a:r>
          </a:p>
        </p:txBody>
      </p:sp>
    </p:spTree>
    <p:extLst>
      <p:ext uri="{BB962C8B-B14F-4D97-AF65-F5344CB8AC3E}">
        <p14:creationId xmlns:p14="http://schemas.microsoft.com/office/powerpoint/2010/main" val="2555367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a:t>Information  Security</a:t>
            </a:r>
          </a:p>
        </p:txBody>
      </p:sp>
      <p:sp>
        <p:nvSpPr>
          <p:cNvPr id="3" name="Content Placeholder 2"/>
          <p:cNvSpPr>
            <a:spLocks noGrp="1"/>
          </p:cNvSpPr>
          <p:nvPr>
            <p:ph idx="1"/>
          </p:nvPr>
        </p:nvSpPr>
        <p:spPr>
          <a:xfrm>
            <a:off x="457200" y="1600200"/>
            <a:ext cx="8229600" cy="5105400"/>
          </a:xfrm>
        </p:spPr>
        <p:txBody>
          <a:bodyPr anchor="t">
            <a:noAutofit/>
          </a:bodyPr>
          <a:lstStyle/>
          <a:p>
            <a:pPr marL="109728" indent="0">
              <a:lnSpc>
                <a:spcPct val="120000"/>
              </a:lnSpc>
              <a:spcBef>
                <a:spcPts val="0"/>
              </a:spcBef>
              <a:buNone/>
            </a:pPr>
            <a:r>
              <a:rPr lang="en-US" sz="1600" b="1" dirty="0"/>
              <a:t>A chiropractic therapy office located in Michigan notified  4,082 patients of a PHI data breach due to a server infected with Malware. </a:t>
            </a:r>
            <a:r>
              <a:rPr lang="en-US" sz="1600" dirty="0"/>
              <a:t>	</a:t>
            </a:r>
            <a:endParaRPr lang="en-US" sz="1600" dirty="0" smtClean="0"/>
          </a:p>
          <a:p>
            <a:pPr marL="109728" indent="0">
              <a:lnSpc>
                <a:spcPct val="120000"/>
              </a:lnSpc>
              <a:spcBef>
                <a:spcPts val="0"/>
              </a:spcBef>
              <a:buNone/>
            </a:pPr>
            <a:endParaRPr lang="en-US" sz="800" dirty="0" smtClean="0"/>
          </a:p>
          <a:p>
            <a:pPr marL="109728" indent="0">
              <a:lnSpc>
                <a:spcPct val="120000"/>
              </a:lnSpc>
              <a:spcBef>
                <a:spcPts val="0"/>
              </a:spcBef>
              <a:buNone/>
            </a:pPr>
            <a:r>
              <a:rPr lang="en-US" sz="1600" dirty="0" smtClean="0"/>
              <a:t>Malware </a:t>
            </a:r>
            <a:r>
              <a:rPr lang="en-US" sz="1600" dirty="0"/>
              <a:t>is malicious software. It can be hidden in software programs and attached to emails. It can be used for advertising, stealing passwords, and sensitive data.  Malware can spread from one machine and infect an entire network</a:t>
            </a:r>
          </a:p>
          <a:p>
            <a:pPr>
              <a:lnSpc>
                <a:spcPct val="120000"/>
              </a:lnSpc>
              <a:spcBef>
                <a:spcPts val="0"/>
              </a:spcBef>
              <a:buSzPct val="150000"/>
            </a:pPr>
            <a:r>
              <a:rPr lang="en-US" sz="1600" b="1" dirty="0"/>
              <a:t>According to AV-Test Institute, 13.5 million new malware variants were reported for the month of October 2019.</a:t>
            </a:r>
          </a:p>
          <a:p>
            <a:pPr>
              <a:lnSpc>
                <a:spcPct val="120000"/>
              </a:lnSpc>
              <a:spcBef>
                <a:spcPts val="0"/>
              </a:spcBef>
            </a:pPr>
            <a:endParaRPr lang="en-US" sz="800" dirty="0"/>
          </a:p>
          <a:p>
            <a:pPr marL="109728" indent="0">
              <a:lnSpc>
                <a:spcPct val="120000"/>
              </a:lnSpc>
              <a:spcBef>
                <a:spcPts val="0"/>
              </a:spcBef>
              <a:buNone/>
            </a:pPr>
            <a:r>
              <a:rPr lang="en-US" sz="1600" dirty="0"/>
              <a:t>How can you help prevent a malware infection?</a:t>
            </a:r>
          </a:p>
          <a:p>
            <a:pPr>
              <a:lnSpc>
                <a:spcPct val="120000"/>
              </a:lnSpc>
              <a:spcBef>
                <a:spcPts val="0"/>
              </a:spcBef>
              <a:buSzPct val="150000"/>
            </a:pPr>
            <a:r>
              <a:rPr lang="en-US" sz="1600" b="1" dirty="0"/>
              <a:t>Do not attempt to download any unauthorized software to </a:t>
            </a:r>
            <a:r>
              <a:rPr lang="en-US" sz="1600" b="1" dirty="0" err="1"/>
              <a:t>AtlantiCare</a:t>
            </a:r>
            <a:r>
              <a:rPr lang="en-US" sz="1600" b="1" dirty="0"/>
              <a:t> workstations without proper approval from </a:t>
            </a:r>
            <a:r>
              <a:rPr lang="en-US" sz="1600" b="1" dirty="0" err="1"/>
              <a:t>AtlantiCare</a:t>
            </a:r>
            <a:r>
              <a:rPr lang="en-US" sz="1600" b="1" dirty="0"/>
              <a:t> Information Security. </a:t>
            </a:r>
          </a:p>
          <a:p>
            <a:pPr>
              <a:lnSpc>
                <a:spcPct val="120000"/>
              </a:lnSpc>
              <a:spcBef>
                <a:spcPts val="0"/>
              </a:spcBef>
              <a:buSzPct val="150000"/>
            </a:pPr>
            <a:r>
              <a:rPr lang="en-US" sz="1600" dirty="0"/>
              <a:t>Be cautious of spam emails that contain links or attachments, even if you know the sender. When in doubt, forward it to </a:t>
            </a:r>
            <a:r>
              <a:rPr lang="en-US" sz="1600" u="sng" dirty="0"/>
              <a:t>ITSecurity@atlanticare.org</a:t>
            </a:r>
            <a:r>
              <a:rPr lang="en-US" sz="1600" dirty="0"/>
              <a:t> for review.</a:t>
            </a:r>
          </a:p>
          <a:p>
            <a:pPr>
              <a:lnSpc>
                <a:spcPct val="120000"/>
              </a:lnSpc>
              <a:spcBef>
                <a:spcPts val="0"/>
              </a:spcBef>
              <a:buSzPct val="150000"/>
            </a:pPr>
            <a:r>
              <a:rPr lang="en-US" sz="1600" dirty="0"/>
              <a:t>Do not insert discs or flash drives into your computer when you are unsure of the content or its origin</a:t>
            </a:r>
            <a:r>
              <a:rPr lang="en-US" sz="1600" dirty="0" smtClean="0"/>
              <a:t>.</a:t>
            </a:r>
            <a:endParaRPr lang="en-US" sz="1600" dirty="0"/>
          </a:p>
        </p:txBody>
      </p:sp>
    </p:spTree>
    <p:extLst>
      <p:ext uri="{BB962C8B-B14F-4D97-AF65-F5344CB8AC3E}">
        <p14:creationId xmlns:p14="http://schemas.microsoft.com/office/powerpoint/2010/main" val="1069227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5334000" cy="1066800"/>
          </a:xfrm>
        </p:spPr>
        <p:txBody>
          <a:bodyPr/>
          <a:lstStyle/>
          <a:p>
            <a:r>
              <a:rPr lang="en-US" b="1" dirty="0"/>
              <a:t>Information  Security</a:t>
            </a:r>
          </a:p>
        </p:txBody>
      </p:sp>
      <p:sp>
        <p:nvSpPr>
          <p:cNvPr id="3" name="Content Placeholder 2"/>
          <p:cNvSpPr>
            <a:spLocks noGrp="1"/>
          </p:cNvSpPr>
          <p:nvPr>
            <p:ph idx="1"/>
          </p:nvPr>
        </p:nvSpPr>
        <p:spPr>
          <a:xfrm>
            <a:off x="457200" y="1828800"/>
            <a:ext cx="8229600" cy="4745736"/>
          </a:xfrm>
        </p:spPr>
        <p:txBody>
          <a:bodyPr>
            <a:normAutofit/>
          </a:bodyPr>
          <a:lstStyle/>
          <a:p>
            <a:pPr marL="109728" indent="0">
              <a:lnSpc>
                <a:spcPct val="110000"/>
              </a:lnSpc>
              <a:spcBef>
                <a:spcPts val="0"/>
              </a:spcBef>
              <a:buNone/>
            </a:pPr>
            <a:r>
              <a:rPr lang="en-US" sz="2400" b="1" dirty="0"/>
              <a:t>MD Anderson Cancer Center will pay $4.4 million to settle federal regulatory complaints that it mishandled patient data stored on stolen laptops. </a:t>
            </a:r>
          </a:p>
          <a:p>
            <a:pPr>
              <a:lnSpc>
                <a:spcPct val="110000"/>
              </a:lnSpc>
              <a:spcBef>
                <a:spcPts val="0"/>
              </a:spcBef>
              <a:buSzPct val="150000"/>
            </a:pPr>
            <a:r>
              <a:rPr lang="en-US" sz="2400" dirty="0"/>
              <a:t>The laptops contained unencrypted patient data</a:t>
            </a:r>
          </a:p>
          <a:p>
            <a:pPr>
              <a:lnSpc>
                <a:spcPct val="110000"/>
              </a:lnSpc>
              <a:spcBef>
                <a:spcPts val="0"/>
              </a:spcBef>
              <a:buSzPct val="150000"/>
            </a:pPr>
            <a:r>
              <a:rPr lang="en-US" sz="2400" dirty="0"/>
              <a:t>Physical loss of hardware (lost or stolen laptops, hard drives, thumb drives, phones, and physical files) comprised more than 50% of health care’s industry breaches</a:t>
            </a:r>
          </a:p>
          <a:p>
            <a:pPr>
              <a:lnSpc>
                <a:spcPct val="110000"/>
              </a:lnSpc>
              <a:spcBef>
                <a:spcPts val="0"/>
              </a:spcBef>
              <a:buSzPct val="150000"/>
            </a:pPr>
            <a:r>
              <a:rPr lang="en-US" sz="2400" dirty="0"/>
              <a:t>55% of compromised patient records were the result of a failure to encrypt </a:t>
            </a:r>
            <a:r>
              <a:rPr lang="en-US" sz="2400" dirty="0" smtClean="0"/>
              <a:t>data</a:t>
            </a:r>
            <a:endParaRPr lang="en-US" sz="2400" dirty="0"/>
          </a:p>
        </p:txBody>
      </p:sp>
    </p:spTree>
    <p:extLst>
      <p:ext uri="{BB962C8B-B14F-4D97-AF65-F5344CB8AC3E}">
        <p14:creationId xmlns:p14="http://schemas.microsoft.com/office/powerpoint/2010/main" val="385031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4953000" cy="1066800"/>
          </a:xfrm>
        </p:spPr>
        <p:txBody>
          <a:bodyPr/>
          <a:lstStyle/>
          <a:p>
            <a:r>
              <a:rPr lang="en-US" b="1" dirty="0"/>
              <a:t>Phishing For Dollars</a:t>
            </a:r>
          </a:p>
        </p:txBody>
      </p:sp>
      <p:sp>
        <p:nvSpPr>
          <p:cNvPr id="3" name="Content Placeholder 2"/>
          <p:cNvSpPr>
            <a:spLocks noGrp="1"/>
          </p:cNvSpPr>
          <p:nvPr>
            <p:ph idx="1"/>
          </p:nvPr>
        </p:nvSpPr>
        <p:spPr>
          <a:xfrm>
            <a:off x="11723" y="1981200"/>
            <a:ext cx="8991600" cy="4325112"/>
          </a:xfrm>
        </p:spPr>
        <p:txBody>
          <a:bodyPr anchor="ctr">
            <a:noAutofit/>
          </a:bodyPr>
          <a:lstStyle/>
          <a:p>
            <a:pPr marL="274320" indent="-274320">
              <a:lnSpc>
                <a:spcPct val="120000"/>
              </a:lnSpc>
              <a:spcBef>
                <a:spcPts val="0"/>
              </a:spcBef>
              <a:buSzPct val="150000"/>
            </a:pPr>
            <a:r>
              <a:rPr lang="en-US" sz="2000" dirty="0"/>
              <a:t>When internet fraudsters impersonate a trusted business or individual to trick you into giving out your personal information, it’s called </a:t>
            </a:r>
            <a:r>
              <a:rPr lang="en-US" sz="2000" b="1" dirty="0"/>
              <a:t>PHISHING</a:t>
            </a:r>
            <a:r>
              <a:rPr lang="en-US" sz="2000" dirty="0"/>
              <a:t>.  </a:t>
            </a:r>
          </a:p>
          <a:p>
            <a:pPr marL="274320" indent="-274320">
              <a:lnSpc>
                <a:spcPct val="120000"/>
              </a:lnSpc>
              <a:spcBef>
                <a:spcPts val="0"/>
              </a:spcBef>
              <a:buSzPct val="150000"/>
            </a:pPr>
            <a:r>
              <a:rPr lang="en-US" sz="2000" dirty="0"/>
              <a:t>Phishing attacks directed at specific individuals, roles, or organizations are referred to as </a:t>
            </a:r>
            <a:r>
              <a:rPr lang="en-US" sz="2000" b="1" dirty="0"/>
              <a:t>“Spear Phishing.”  </a:t>
            </a:r>
            <a:r>
              <a:rPr lang="en-US" sz="2000" dirty="0"/>
              <a:t>The term </a:t>
            </a:r>
            <a:r>
              <a:rPr lang="en-US" sz="2000" b="1" dirty="0"/>
              <a:t>“Whaling” </a:t>
            </a:r>
            <a:r>
              <a:rPr lang="en-US" sz="2000" dirty="0"/>
              <a:t>is used when those attacks are directed specifically at executive officers or other high-profile targets of an organization.</a:t>
            </a:r>
          </a:p>
          <a:p>
            <a:pPr marL="274320" indent="-274320">
              <a:lnSpc>
                <a:spcPct val="120000"/>
              </a:lnSpc>
              <a:spcBef>
                <a:spcPts val="0"/>
              </a:spcBef>
              <a:buSzPct val="150000"/>
            </a:pPr>
            <a:r>
              <a:rPr lang="en-US" sz="2000" dirty="0"/>
              <a:t>Phishing attacks use email or malicious websites to solicit personal information  often by spoofing the email address of a person within </a:t>
            </a:r>
            <a:r>
              <a:rPr lang="en-US" sz="2000" dirty="0" err="1"/>
              <a:t>AtlantiCare</a:t>
            </a:r>
            <a:r>
              <a:rPr lang="en-US" sz="2000" dirty="0"/>
              <a:t> or some other trusted source. </a:t>
            </a:r>
          </a:p>
          <a:p>
            <a:pPr marL="274320" indent="-274320">
              <a:lnSpc>
                <a:spcPct val="120000"/>
              </a:lnSpc>
              <a:spcBef>
                <a:spcPts val="0"/>
              </a:spcBef>
              <a:buSzPct val="150000"/>
            </a:pPr>
            <a:r>
              <a:rPr lang="en-US" sz="2000" dirty="0"/>
              <a:t>An attacker may also send email seemingly from a reputable credit card company or financial institution that requests account information, often suggesting that there is a problem. When users respond with the requested information or open an attached document, attackers can use it to gain access to the accounts</a:t>
            </a:r>
            <a:r>
              <a:rPr lang="en-US" sz="2000" dirty="0" smtClean="0"/>
              <a:t>.</a:t>
            </a:r>
            <a:endParaRPr lang="en-US" sz="2000" dirty="0"/>
          </a:p>
        </p:txBody>
      </p:sp>
    </p:spTree>
    <p:extLst>
      <p:ext uri="{BB962C8B-B14F-4D97-AF65-F5344CB8AC3E}">
        <p14:creationId xmlns:p14="http://schemas.microsoft.com/office/powerpoint/2010/main" val="2479913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b="1" dirty="0"/>
              <a:t>How Do You Avoid Being a Victim?</a:t>
            </a:r>
          </a:p>
        </p:txBody>
      </p:sp>
      <p:sp>
        <p:nvSpPr>
          <p:cNvPr id="3" name="Content Placeholder 2"/>
          <p:cNvSpPr>
            <a:spLocks noGrp="1"/>
          </p:cNvSpPr>
          <p:nvPr>
            <p:ph idx="1"/>
          </p:nvPr>
        </p:nvSpPr>
        <p:spPr>
          <a:xfrm>
            <a:off x="16412" y="1752600"/>
            <a:ext cx="8991600" cy="4325112"/>
          </a:xfrm>
        </p:spPr>
        <p:txBody>
          <a:bodyPr anchor="ctr">
            <a:noAutofit/>
          </a:bodyPr>
          <a:lstStyle/>
          <a:p>
            <a:pPr marL="274320" indent="-274320">
              <a:lnSpc>
                <a:spcPct val="120000"/>
              </a:lnSpc>
              <a:spcBef>
                <a:spcPts val="0"/>
              </a:spcBef>
              <a:buSzPct val="150000"/>
            </a:pPr>
            <a:r>
              <a:rPr lang="en-US" sz="2000" dirty="0"/>
              <a:t>When in doubt, throw it out!  Links or attachments  in emails, tweets, posts, and online advertising are often the way cybercriminals compromise your computer.  If it looks suspicious, even if you know the source, it’s best to delete it or verify the sender via out-of-band communication.</a:t>
            </a:r>
          </a:p>
          <a:p>
            <a:pPr marL="274320" indent="-274320">
              <a:lnSpc>
                <a:spcPct val="120000"/>
              </a:lnSpc>
              <a:spcBef>
                <a:spcPts val="0"/>
              </a:spcBef>
              <a:buSzPct val="150000"/>
            </a:pPr>
            <a:r>
              <a:rPr lang="en-US" sz="2000" dirty="0"/>
              <a:t>Pay attention to the URL of a link or website. Malicious websites may look identical to a legitimate site, but the URL may use a variation in spelling or a different domain (e.g., .com vs. </a:t>
            </a:r>
            <a:r>
              <a:rPr lang="en-US" sz="2000" dirty="0" err="1"/>
              <a:t>.net</a:t>
            </a:r>
            <a:r>
              <a:rPr lang="en-US" sz="2000" dirty="0"/>
              <a:t>.).  Be suspicious of URLs hosted in foreign countries (e.g., .</a:t>
            </a:r>
            <a:r>
              <a:rPr lang="en-US" sz="2000" dirty="0" err="1"/>
              <a:t>ru</a:t>
            </a:r>
            <a:r>
              <a:rPr lang="en-US" sz="2000" dirty="0"/>
              <a:t> is Russia, .</a:t>
            </a:r>
            <a:r>
              <a:rPr lang="en-US" sz="2000" dirty="0" err="1"/>
              <a:t>br</a:t>
            </a:r>
            <a:r>
              <a:rPr lang="en-US" sz="2000" dirty="0"/>
              <a:t> is Brazil, .</a:t>
            </a:r>
            <a:r>
              <a:rPr lang="en-US" sz="2000" dirty="0" err="1"/>
              <a:t>cn</a:t>
            </a:r>
            <a:r>
              <a:rPr lang="en-US" sz="2000" dirty="0"/>
              <a:t> is China). </a:t>
            </a:r>
          </a:p>
          <a:p>
            <a:pPr marL="274320" indent="-274320">
              <a:lnSpc>
                <a:spcPct val="120000"/>
              </a:lnSpc>
              <a:spcBef>
                <a:spcPts val="0"/>
              </a:spcBef>
              <a:buSzPct val="150000"/>
            </a:pPr>
            <a:r>
              <a:rPr lang="en-US" sz="2000" dirty="0"/>
              <a:t>Be suspicious of unsolicited phone calls, visits, or email messages from individuals asking about employees or other internal information. If an unknown individual claims to be from a legitimate organization, try to verify his or her identity directly with the company.</a:t>
            </a:r>
          </a:p>
          <a:p>
            <a:pPr marL="274320" indent="-274320">
              <a:lnSpc>
                <a:spcPct val="120000"/>
              </a:lnSpc>
              <a:spcBef>
                <a:spcPts val="0"/>
              </a:spcBef>
              <a:buSzPct val="150000"/>
            </a:pPr>
            <a:r>
              <a:rPr lang="en-US" sz="2000" dirty="0"/>
              <a:t>Don’t send sensitive information over the Internet before checking a website’s legitimacy and security</a:t>
            </a:r>
            <a:r>
              <a:rPr lang="en-US" sz="2000" dirty="0" smtClean="0"/>
              <a:t>.</a:t>
            </a:r>
            <a:endParaRPr lang="en-US" sz="2000" dirty="0"/>
          </a:p>
        </p:txBody>
      </p:sp>
    </p:spTree>
    <p:extLst>
      <p:ext uri="{BB962C8B-B14F-4D97-AF65-F5344CB8AC3E}">
        <p14:creationId xmlns:p14="http://schemas.microsoft.com/office/powerpoint/2010/main" val="1799672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5562600" cy="1066800"/>
          </a:xfrm>
        </p:spPr>
        <p:txBody>
          <a:bodyPr/>
          <a:lstStyle/>
          <a:p>
            <a:r>
              <a:rPr lang="en-US" b="1" dirty="0"/>
              <a:t>Information + </a:t>
            </a:r>
            <a:r>
              <a:rPr lang="en-US" b="1" dirty="0" smtClean="0"/>
              <a:t>Security</a:t>
            </a:r>
            <a:endParaRPr lang="en-US" b="1" dirty="0"/>
          </a:p>
        </p:txBody>
      </p:sp>
      <p:sp>
        <p:nvSpPr>
          <p:cNvPr id="3" name="Content Placeholder 2"/>
          <p:cNvSpPr>
            <a:spLocks noGrp="1"/>
          </p:cNvSpPr>
          <p:nvPr>
            <p:ph idx="1"/>
          </p:nvPr>
        </p:nvSpPr>
        <p:spPr>
          <a:xfrm>
            <a:off x="381000" y="1600200"/>
            <a:ext cx="8229600" cy="4517136"/>
          </a:xfrm>
        </p:spPr>
        <p:txBody>
          <a:bodyPr>
            <a:normAutofit fontScale="70000" lnSpcReduction="20000"/>
          </a:bodyPr>
          <a:lstStyle/>
          <a:p>
            <a:pPr marL="274320" indent="-274320">
              <a:lnSpc>
                <a:spcPct val="120000"/>
              </a:lnSpc>
              <a:spcBef>
                <a:spcPts val="0"/>
              </a:spcBef>
              <a:buSzPct val="150000"/>
            </a:pPr>
            <a:r>
              <a:rPr lang="en-US" dirty="0" err="1"/>
              <a:t>AtlantiCare</a:t>
            </a:r>
            <a:r>
              <a:rPr lang="en-US" dirty="0"/>
              <a:t> and other reputable organizations will never use email or call you to request your password, Social Security number, or confidential information.  </a:t>
            </a:r>
          </a:p>
          <a:p>
            <a:pPr marL="274320" indent="-274320">
              <a:lnSpc>
                <a:spcPct val="120000"/>
              </a:lnSpc>
              <a:spcBef>
                <a:spcPts val="0"/>
              </a:spcBef>
              <a:buSzPct val="150000"/>
            </a:pPr>
            <a:r>
              <a:rPr lang="en-US" dirty="0"/>
              <a:t>Be suspicious of any email message that asks you to enter or verify personal or financial information through a web site or by replying to the message itself.  NEVER reply to or click the links in a message without verifying the authenticity of the sender.</a:t>
            </a:r>
          </a:p>
          <a:p>
            <a:pPr marL="274320" indent="-274320">
              <a:lnSpc>
                <a:spcPct val="120000"/>
              </a:lnSpc>
              <a:spcBef>
                <a:spcPts val="0"/>
              </a:spcBef>
              <a:buSzPct val="150000"/>
            </a:pPr>
            <a:r>
              <a:rPr lang="en-US" dirty="0"/>
              <a:t>If you think the message may be legitimate, go directly to the company’s web site (i.e., type the real URL into your browser) or contact the company to see if you really do need to take the action described in the email message.</a:t>
            </a:r>
          </a:p>
          <a:p>
            <a:pPr marL="274320" indent="-274320">
              <a:lnSpc>
                <a:spcPct val="120000"/>
              </a:lnSpc>
              <a:spcBef>
                <a:spcPts val="0"/>
              </a:spcBef>
              <a:buSzPct val="150000"/>
            </a:pPr>
            <a:r>
              <a:rPr lang="en-US" dirty="0"/>
              <a:t>Do not provide personal information or information about </a:t>
            </a:r>
            <a:r>
              <a:rPr lang="en-US" dirty="0" err="1"/>
              <a:t>AtlantiCare</a:t>
            </a:r>
            <a:r>
              <a:rPr lang="en-US" dirty="0"/>
              <a:t>, including organizational structure or networks, unless you are certain of a person's authority to have the information</a:t>
            </a:r>
            <a:r>
              <a:rPr lang="en-US" dirty="0" smtClean="0"/>
              <a:t>.</a:t>
            </a:r>
            <a:endParaRPr lang="en-US" dirty="0"/>
          </a:p>
        </p:txBody>
      </p:sp>
    </p:spTree>
    <p:extLst>
      <p:ext uri="{BB962C8B-B14F-4D97-AF65-F5344CB8AC3E}">
        <p14:creationId xmlns:p14="http://schemas.microsoft.com/office/powerpoint/2010/main" val="2776889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553200" cy="1066800"/>
          </a:xfrm>
        </p:spPr>
        <p:txBody>
          <a:bodyPr/>
          <a:lstStyle/>
          <a:p>
            <a:r>
              <a:rPr lang="en-US" b="1" dirty="0"/>
              <a:t>Information Security + You</a:t>
            </a:r>
          </a:p>
        </p:txBody>
      </p:sp>
      <p:sp>
        <p:nvSpPr>
          <p:cNvPr id="4" name="Content Placeholder 3"/>
          <p:cNvSpPr>
            <a:spLocks noGrp="1"/>
          </p:cNvSpPr>
          <p:nvPr>
            <p:ph sz="half" idx="1"/>
          </p:nvPr>
        </p:nvSpPr>
        <p:spPr>
          <a:xfrm>
            <a:off x="609600" y="1676400"/>
            <a:ext cx="8001000" cy="417575"/>
          </a:xfrm>
        </p:spPr>
        <p:txBody>
          <a:bodyPr anchor="ctr">
            <a:noAutofit/>
          </a:bodyPr>
          <a:lstStyle/>
          <a:p>
            <a:pPr marL="109728" indent="0" algn="ctr">
              <a:buNone/>
            </a:pPr>
            <a:r>
              <a:rPr lang="en-US" b="1" dirty="0">
                <a:solidFill>
                  <a:schemeClr val="tx2">
                    <a:lumMod val="60000"/>
                    <a:lumOff val="40000"/>
                  </a:schemeClr>
                </a:solidFill>
              </a:rPr>
              <a:t>What actions should you take if you think you are a victim</a:t>
            </a:r>
            <a:r>
              <a:rPr lang="en-US" b="1" dirty="0" smtClean="0">
                <a:solidFill>
                  <a:schemeClr val="tx2">
                    <a:lumMod val="60000"/>
                    <a:lumOff val="40000"/>
                  </a:schemeClr>
                </a:solidFill>
              </a:rPr>
              <a:t>?</a:t>
            </a:r>
            <a:endParaRPr lang="en-US" b="1" dirty="0">
              <a:solidFill>
                <a:schemeClr val="tx2">
                  <a:lumMod val="60000"/>
                  <a:lumOff val="40000"/>
                </a:schemeClr>
              </a:solidFill>
            </a:endParaRPr>
          </a:p>
        </p:txBody>
      </p:sp>
      <p:sp>
        <p:nvSpPr>
          <p:cNvPr id="5" name="Content Placeholder 4"/>
          <p:cNvSpPr>
            <a:spLocks noGrp="1"/>
          </p:cNvSpPr>
          <p:nvPr>
            <p:ph sz="half" idx="2"/>
          </p:nvPr>
        </p:nvSpPr>
        <p:spPr>
          <a:xfrm>
            <a:off x="685800" y="2292413"/>
            <a:ext cx="8001000" cy="3422587"/>
          </a:xfrm>
        </p:spPr>
        <p:txBody>
          <a:bodyPr>
            <a:normAutofit fontScale="92500"/>
          </a:bodyPr>
          <a:lstStyle/>
          <a:p>
            <a:pPr marL="274320" indent="-274320">
              <a:lnSpc>
                <a:spcPct val="110000"/>
              </a:lnSpc>
              <a:spcBef>
                <a:spcPts val="0"/>
              </a:spcBef>
              <a:buSzPct val="150000"/>
            </a:pPr>
            <a:r>
              <a:rPr lang="en-US" dirty="0"/>
              <a:t>If you believe you might have revealed sensitive information about </a:t>
            </a:r>
            <a:r>
              <a:rPr lang="en-US" dirty="0" err="1"/>
              <a:t>AtlantiCare</a:t>
            </a:r>
            <a:r>
              <a:rPr lang="en-US" dirty="0"/>
              <a:t> or compromised your account or computer, immediately contact the </a:t>
            </a:r>
            <a:r>
              <a:rPr lang="en-US" dirty="0" err="1"/>
              <a:t>AtlantiCare</a:t>
            </a:r>
            <a:r>
              <a:rPr lang="en-US" dirty="0"/>
              <a:t> Customer Support Center.</a:t>
            </a:r>
          </a:p>
          <a:p>
            <a:pPr marL="274320" indent="-274320">
              <a:lnSpc>
                <a:spcPct val="110000"/>
              </a:lnSpc>
              <a:spcBef>
                <a:spcPts val="0"/>
              </a:spcBef>
              <a:buSzPct val="150000"/>
            </a:pPr>
            <a:r>
              <a:rPr lang="en-US" dirty="0"/>
              <a:t>Immediately change any passwords you might have revealed. If you used the same password for multiple resources, make sure to change it for each account, and do not use that password in the future.</a:t>
            </a:r>
          </a:p>
          <a:p>
            <a:pPr marL="274320" indent="-274320">
              <a:lnSpc>
                <a:spcPct val="110000"/>
              </a:lnSpc>
              <a:spcBef>
                <a:spcPts val="0"/>
              </a:spcBef>
              <a:buSzPct val="150000"/>
            </a:pPr>
            <a:r>
              <a:rPr lang="en-US" dirty="0"/>
              <a:t>If you believe your financial accounts or credit cards have been compromised, contact the financial institutions immediately and close any accounts or change any cards that may have been compromised. Watch for any unexplainable charges to your account</a:t>
            </a:r>
            <a:r>
              <a:rPr lang="en-US" dirty="0" smtClean="0"/>
              <a:t>.</a:t>
            </a:r>
            <a:endParaRPr lang="en-US" dirty="0"/>
          </a:p>
        </p:txBody>
      </p:sp>
    </p:spTree>
    <p:extLst>
      <p:ext uri="{BB962C8B-B14F-4D97-AF65-F5344CB8AC3E}">
        <p14:creationId xmlns:p14="http://schemas.microsoft.com/office/powerpoint/2010/main" val="227332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382000" cy="1066800"/>
          </a:xfrm>
        </p:spPr>
        <p:txBody>
          <a:bodyPr>
            <a:normAutofit/>
          </a:bodyPr>
          <a:lstStyle/>
          <a:p>
            <a:r>
              <a:rPr lang="en-US" sz="2800" b="1" dirty="0"/>
              <a:t>Password Settings for </a:t>
            </a:r>
            <a:r>
              <a:rPr lang="en-US" sz="2800" b="1" dirty="0" err="1"/>
              <a:t>AtlantiCare</a:t>
            </a:r>
            <a:r>
              <a:rPr lang="en-US" sz="2800" b="1" dirty="0"/>
              <a:t> Login Accounts</a:t>
            </a:r>
          </a:p>
        </p:txBody>
      </p:sp>
      <p:sp>
        <p:nvSpPr>
          <p:cNvPr id="6" name="Content Placeholder 5"/>
          <p:cNvSpPr>
            <a:spLocks noGrp="1"/>
          </p:cNvSpPr>
          <p:nvPr>
            <p:ph idx="1"/>
          </p:nvPr>
        </p:nvSpPr>
        <p:spPr>
          <a:xfrm>
            <a:off x="457200" y="1600200"/>
            <a:ext cx="8229600" cy="5105400"/>
          </a:xfrm>
        </p:spPr>
        <p:txBody>
          <a:bodyPr>
            <a:normAutofit fontScale="62500" lnSpcReduction="20000"/>
          </a:bodyPr>
          <a:lstStyle/>
          <a:p>
            <a:pPr marL="109728" indent="0">
              <a:lnSpc>
                <a:spcPct val="120000"/>
              </a:lnSpc>
              <a:spcBef>
                <a:spcPts val="0"/>
              </a:spcBef>
              <a:buNone/>
            </a:pPr>
            <a:r>
              <a:rPr lang="en-US" sz="3200" dirty="0"/>
              <a:t>Password settings for </a:t>
            </a:r>
            <a:r>
              <a:rPr lang="en-US" sz="3200" dirty="0" err="1"/>
              <a:t>AtlantiCare</a:t>
            </a:r>
            <a:r>
              <a:rPr lang="en-US" sz="3200" dirty="0"/>
              <a:t> login accounts have been adjusted to ensure compliance with federal HIPAA/HITECH regulations and </a:t>
            </a:r>
            <a:r>
              <a:rPr lang="en-US" sz="3200" dirty="0" err="1"/>
              <a:t>AtlantiCare</a:t>
            </a:r>
            <a:r>
              <a:rPr lang="en-US" sz="3200" dirty="0"/>
              <a:t> policy.</a:t>
            </a:r>
          </a:p>
          <a:p>
            <a:pPr>
              <a:lnSpc>
                <a:spcPct val="120000"/>
              </a:lnSpc>
              <a:spcBef>
                <a:spcPts val="0"/>
              </a:spcBef>
            </a:pPr>
            <a:endParaRPr lang="en-US" sz="3200" dirty="0" smtClean="0"/>
          </a:p>
          <a:p>
            <a:pPr marL="109728" indent="0">
              <a:lnSpc>
                <a:spcPct val="120000"/>
              </a:lnSpc>
              <a:spcBef>
                <a:spcPts val="0"/>
              </a:spcBef>
              <a:buNone/>
            </a:pPr>
            <a:r>
              <a:rPr lang="en-US" sz="3200" b="1" dirty="0" err="1" smtClean="0"/>
              <a:t>AtlantiCare</a:t>
            </a:r>
            <a:r>
              <a:rPr lang="en-US" sz="3200" b="1" dirty="0" smtClean="0"/>
              <a:t> </a:t>
            </a:r>
            <a:r>
              <a:rPr lang="en-US" sz="3200" b="1" dirty="0"/>
              <a:t>Password Policy Reminders:</a:t>
            </a:r>
          </a:p>
          <a:p>
            <a:pPr>
              <a:lnSpc>
                <a:spcPct val="120000"/>
              </a:lnSpc>
              <a:spcBef>
                <a:spcPts val="0"/>
              </a:spcBef>
              <a:buSzPct val="150000"/>
            </a:pPr>
            <a:r>
              <a:rPr lang="en-US" sz="3200" dirty="0"/>
              <a:t>User passwords must be changed at least every 90 days (4 times a year)</a:t>
            </a:r>
          </a:p>
          <a:p>
            <a:pPr>
              <a:lnSpc>
                <a:spcPct val="120000"/>
              </a:lnSpc>
              <a:spcBef>
                <a:spcPts val="0"/>
              </a:spcBef>
              <a:buSzPct val="150000"/>
            </a:pPr>
            <a:r>
              <a:rPr lang="en-US" sz="3200" dirty="0"/>
              <a:t>Passwords must be at least 12 characters in length</a:t>
            </a:r>
          </a:p>
          <a:p>
            <a:pPr>
              <a:lnSpc>
                <a:spcPct val="120000"/>
              </a:lnSpc>
              <a:spcBef>
                <a:spcPts val="0"/>
              </a:spcBef>
              <a:buSzPct val="150000"/>
            </a:pPr>
            <a:r>
              <a:rPr lang="en-US" sz="3200" dirty="0"/>
              <a:t>Passwords must contain each of the following:</a:t>
            </a:r>
          </a:p>
          <a:p>
            <a:pPr lvl="1">
              <a:lnSpc>
                <a:spcPct val="120000"/>
              </a:lnSpc>
              <a:spcBef>
                <a:spcPts val="0"/>
              </a:spcBef>
              <a:buSzPct val="150000"/>
              <a:buFont typeface="Arial" panose="020B0604020202020204" pitchFamily="34" charset="0"/>
              <a:buChar char="•"/>
            </a:pPr>
            <a:r>
              <a:rPr lang="en-US" dirty="0"/>
              <a:t>Passwords must contain 1 special character (i.e.  $, #, ! , *, etc</a:t>
            </a:r>
            <a:r>
              <a:rPr lang="en-US" dirty="0" smtClean="0"/>
              <a:t>.)</a:t>
            </a:r>
          </a:p>
          <a:p>
            <a:pPr lvl="1">
              <a:lnSpc>
                <a:spcPct val="120000"/>
              </a:lnSpc>
              <a:spcBef>
                <a:spcPts val="0"/>
              </a:spcBef>
              <a:buSzPct val="150000"/>
              <a:buFont typeface="Arial" panose="020B0604020202020204" pitchFamily="34" charset="0"/>
              <a:buChar char="•"/>
            </a:pPr>
            <a:r>
              <a:rPr lang="en-US" dirty="0" smtClean="0"/>
              <a:t>Passwords </a:t>
            </a:r>
            <a:r>
              <a:rPr lang="en-US" dirty="0"/>
              <a:t>must contain 1 uppercase character</a:t>
            </a:r>
          </a:p>
          <a:p>
            <a:pPr lvl="1">
              <a:lnSpc>
                <a:spcPct val="120000"/>
              </a:lnSpc>
              <a:spcBef>
                <a:spcPts val="0"/>
              </a:spcBef>
              <a:buSzPct val="150000"/>
              <a:buFont typeface="Arial" panose="020B0604020202020204" pitchFamily="34" charset="0"/>
              <a:buChar char="•"/>
            </a:pPr>
            <a:r>
              <a:rPr lang="en-US" dirty="0"/>
              <a:t>Passwords must contain 1 lowercase character</a:t>
            </a:r>
          </a:p>
          <a:p>
            <a:pPr lvl="1">
              <a:lnSpc>
                <a:spcPct val="120000"/>
              </a:lnSpc>
              <a:spcBef>
                <a:spcPts val="0"/>
              </a:spcBef>
              <a:buSzPct val="150000"/>
              <a:buFont typeface="Arial" panose="020B0604020202020204" pitchFamily="34" charset="0"/>
              <a:buChar char="•"/>
            </a:pPr>
            <a:r>
              <a:rPr lang="en-US" dirty="0"/>
              <a:t>Passwords must contain 1 number</a:t>
            </a:r>
          </a:p>
          <a:p>
            <a:pPr>
              <a:lnSpc>
                <a:spcPct val="120000"/>
              </a:lnSpc>
              <a:spcBef>
                <a:spcPts val="0"/>
              </a:spcBef>
              <a:buSzPct val="150000"/>
            </a:pPr>
            <a:r>
              <a:rPr lang="en-US" dirty="0"/>
              <a:t>Passwords should not be dictionary words, user’s name, address, date of birth, username, nickname, or any term that could easily be guessed</a:t>
            </a:r>
          </a:p>
          <a:p>
            <a:pPr>
              <a:lnSpc>
                <a:spcPct val="120000"/>
              </a:lnSpc>
              <a:spcBef>
                <a:spcPts val="0"/>
              </a:spcBef>
              <a:buSzPct val="150000"/>
            </a:pPr>
            <a:r>
              <a:rPr lang="en-US" dirty="0"/>
              <a:t>Passwords must not be written down or shared with anyone </a:t>
            </a:r>
            <a:r>
              <a:rPr lang="en-US" dirty="0" smtClean="0"/>
              <a:t>else</a:t>
            </a:r>
            <a:endParaRPr lang="en-US" dirty="0"/>
          </a:p>
        </p:txBody>
      </p:sp>
    </p:spTree>
    <p:extLst>
      <p:ext uri="{BB962C8B-B14F-4D97-AF65-F5344CB8AC3E}">
        <p14:creationId xmlns:p14="http://schemas.microsoft.com/office/powerpoint/2010/main" val="2389820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Password Tips</a:t>
            </a:r>
          </a:p>
        </p:txBody>
      </p:sp>
      <p:sp>
        <p:nvSpPr>
          <p:cNvPr id="3" name="Content Placeholder 2"/>
          <p:cNvSpPr>
            <a:spLocks noGrp="1"/>
          </p:cNvSpPr>
          <p:nvPr>
            <p:ph idx="1"/>
          </p:nvPr>
        </p:nvSpPr>
        <p:spPr/>
        <p:txBody>
          <a:bodyPr>
            <a:normAutofit/>
          </a:bodyPr>
          <a:lstStyle/>
          <a:p>
            <a:pPr marL="109728" indent="0">
              <a:spcBef>
                <a:spcPts val="0"/>
              </a:spcBef>
              <a:buNone/>
            </a:pPr>
            <a:r>
              <a:rPr lang="en-US" sz="2400" b="1" dirty="0"/>
              <a:t>Tips to Help you with Passwords Here and at Home:</a:t>
            </a:r>
          </a:p>
          <a:p>
            <a:pPr>
              <a:spcBef>
                <a:spcPts val="0"/>
              </a:spcBef>
              <a:buSzPct val="150000"/>
            </a:pPr>
            <a:r>
              <a:rPr lang="en-US" sz="2400" dirty="0"/>
              <a:t>Consider using a passphrase or sentence such as “IL0veAtlantiCare!” – including spaces and capital letters creates a strong password that you can remember</a:t>
            </a:r>
          </a:p>
          <a:p>
            <a:pPr>
              <a:spcBef>
                <a:spcPts val="0"/>
              </a:spcBef>
              <a:buSzPct val="150000"/>
            </a:pPr>
            <a:r>
              <a:rPr lang="en-US" sz="2400" dirty="0"/>
              <a:t>Do not reuse passwords across applications at home or at work, just as you would never carry one key that unlocks your house, your car, your office, and your safety deposit box </a:t>
            </a:r>
          </a:p>
        </p:txBody>
      </p:sp>
    </p:spTree>
    <p:extLst>
      <p:ext uri="{BB962C8B-B14F-4D97-AF65-F5344CB8AC3E}">
        <p14:creationId xmlns:p14="http://schemas.microsoft.com/office/powerpoint/2010/main" val="66102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b="1" dirty="0"/>
              <a:t>Information Security </a:t>
            </a:r>
          </a:p>
        </p:txBody>
      </p:sp>
      <p:sp>
        <p:nvSpPr>
          <p:cNvPr id="3" name="Content Placeholder 2"/>
          <p:cNvSpPr>
            <a:spLocks noGrp="1"/>
          </p:cNvSpPr>
          <p:nvPr>
            <p:ph idx="1"/>
          </p:nvPr>
        </p:nvSpPr>
        <p:spPr>
          <a:xfrm>
            <a:off x="304800" y="1828800"/>
            <a:ext cx="8534400" cy="4325112"/>
          </a:xfrm>
        </p:spPr>
        <p:txBody>
          <a:bodyPr>
            <a:normAutofit lnSpcReduction="10000"/>
          </a:bodyPr>
          <a:lstStyle/>
          <a:p>
            <a:pPr marL="274320" indent="-274320">
              <a:spcBef>
                <a:spcPts val="0"/>
              </a:spcBef>
            </a:pPr>
            <a:r>
              <a:rPr lang="en-US" dirty="0" smtClean="0"/>
              <a:t>Good </a:t>
            </a:r>
            <a:r>
              <a:rPr lang="en-US" dirty="0"/>
              <a:t>security practices are an essential part of patient care.</a:t>
            </a:r>
          </a:p>
          <a:p>
            <a:pPr marL="274320" indent="-274320">
              <a:spcBef>
                <a:spcPts val="0"/>
              </a:spcBef>
            </a:pPr>
            <a:r>
              <a:rPr lang="en-US" dirty="0" err="1"/>
              <a:t>AtlantiCare</a:t>
            </a:r>
            <a:r>
              <a:rPr lang="en-US" dirty="0"/>
              <a:t> depends on each and every one of us to be informed, responsible, and on guard to protect our network, information, and our patients.</a:t>
            </a:r>
          </a:p>
          <a:p>
            <a:pPr marL="274320" indent="-274320">
              <a:spcBef>
                <a:spcPts val="0"/>
              </a:spcBef>
            </a:pPr>
            <a:r>
              <a:rPr lang="en-US" b="1" dirty="0"/>
              <a:t>Think before you click! </a:t>
            </a:r>
          </a:p>
          <a:p>
            <a:pPr marL="274320" indent="-274320">
              <a:spcBef>
                <a:spcPts val="0"/>
              </a:spcBef>
            </a:pPr>
            <a:r>
              <a:rPr lang="en-US" dirty="0"/>
              <a:t>If you have questions about any information security topic, please contact the Information Security team at (609) 569-7070 or email </a:t>
            </a:r>
            <a:r>
              <a:rPr lang="en-US" u="sng" dirty="0"/>
              <a:t>ITSecurity@atlanticare.org</a:t>
            </a:r>
            <a:r>
              <a:rPr lang="en-US" dirty="0"/>
              <a:t>  for assistance</a:t>
            </a:r>
            <a:r>
              <a:rPr lang="en-US" dirty="0" smtClean="0"/>
              <a:t>.</a:t>
            </a:r>
            <a:endParaRPr lang="en-US" dirty="0"/>
          </a:p>
        </p:txBody>
      </p:sp>
    </p:spTree>
    <p:extLst>
      <p:ext uri="{BB962C8B-B14F-4D97-AF65-F5344CB8AC3E}">
        <p14:creationId xmlns:p14="http://schemas.microsoft.com/office/powerpoint/2010/main" val="462724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b="1" dirty="0" err="1"/>
              <a:t>AtlantiCare’s</a:t>
            </a:r>
            <a:r>
              <a:rPr lang="en-US" b="1" dirty="0"/>
              <a:t> Strategy </a:t>
            </a:r>
            <a:r>
              <a:rPr lang="en-US" b="1" dirty="0" smtClean="0"/>
              <a:t>Map</a:t>
            </a:r>
            <a:endParaRPr lang="en-US" b="1" dirty="0"/>
          </a:p>
        </p:txBody>
      </p:sp>
      <p:sp>
        <p:nvSpPr>
          <p:cNvPr id="4" name="Content Placeholder 3"/>
          <p:cNvSpPr>
            <a:spLocks noGrp="1"/>
          </p:cNvSpPr>
          <p:nvPr>
            <p:ph sz="half" idx="1"/>
          </p:nvPr>
        </p:nvSpPr>
        <p:spPr>
          <a:xfrm>
            <a:off x="419100" y="1219200"/>
            <a:ext cx="8305800" cy="2514600"/>
          </a:xfrm>
        </p:spPr>
        <p:txBody>
          <a:bodyPr>
            <a:noAutofit/>
          </a:bodyPr>
          <a:lstStyle/>
          <a:p>
            <a:pPr marL="0" indent="0">
              <a:lnSpc>
                <a:spcPct val="120000"/>
              </a:lnSpc>
              <a:spcBef>
                <a:spcPts val="0"/>
              </a:spcBef>
              <a:buNone/>
            </a:pPr>
            <a:r>
              <a:rPr lang="en-US" sz="2200" dirty="0" smtClean="0"/>
              <a:t>The </a:t>
            </a:r>
            <a:r>
              <a:rPr lang="en-US" sz="2200" dirty="0" err="1"/>
              <a:t>AtlantiCare</a:t>
            </a:r>
            <a:r>
              <a:rPr lang="en-US" sz="2200" dirty="0"/>
              <a:t> Strategy Map helps to guide us in the right direction. Starting at the bottom of the map, our mission is stated as, “we make a difference in health and healing, one person at a time, through caring and trusting relationships.”  This is done by living our values of safety, teamwork, integrity, respect, and service.  By assuring all members of the </a:t>
            </a:r>
            <a:r>
              <a:rPr lang="en-US" sz="2200" dirty="0" err="1"/>
              <a:t>AtlantiCare</a:t>
            </a:r>
            <a:r>
              <a:rPr lang="en-US" sz="2200" dirty="0"/>
              <a:t> family act on our values, we are able to focus on the performance excellence commitments of our “5 </a:t>
            </a:r>
            <a:r>
              <a:rPr lang="en-US" sz="2200" dirty="0" err="1"/>
              <a:t>Bs</a:t>
            </a:r>
            <a:r>
              <a:rPr lang="en-US" sz="2200" dirty="0"/>
              <a:t>.”  These include Best People and Workplace, Best Customer Service, Best Quality, Best Growth, and Best Financial Performance.  Our attention to these details will move us closer to our vision of building healthy communities together.  The Strategy Map is used to help identify how your work will contribute to these commitments. </a:t>
            </a:r>
          </a:p>
        </p:txBody>
      </p:sp>
    </p:spTree>
    <p:extLst>
      <p:ext uri="{BB962C8B-B14F-4D97-AF65-F5344CB8AC3E}">
        <p14:creationId xmlns:p14="http://schemas.microsoft.com/office/powerpoint/2010/main" val="1563721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905001"/>
            <a:ext cx="8458200" cy="1966912"/>
          </a:xfrm>
        </p:spPr>
        <p:txBody>
          <a:bodyPr>
            <a:normAutofit/>
          </a:bodyPr>
          <a:lstStyle/>
          <a:p>
            <a:r>
              <a:rPr lang="en-US" dirty="0"/>
              <a:t>Stroke Awareness, </a:t>
            </a:r>
            <a:r>
              <a:rPr lang="en-US" dirty="0" smtClean="0"/>
              <a:t>Heart </a:t>
            </a:r>
            <a:r>
              <a:rPr lang="en-US" dirty="0"/>
              <a:t>Attack, </a:t>
            </a:r>
            <a:r>
              <a:rPr lang="en-US" dirty="0" smtClean="0"/>
              <a:t>and Organ </a:t>
            </a:r>
            <a:r>
              <a:rPr lang="en-US" dirty="0"/>
              <a:t>Donation</a:t>
            </a:r>
          </a:p>
        </p:txBody>
      </p:sp>
    </p:spTree>
    <p:extLst>
      <p:ext uri="{BB962C8B-B14F-4D97-AF65-F5344CB8AC3E}">
        <p14:creationId xmlns:p14="http://schemas.microsoft.com/office/powerpoint/2010/main" val="3597704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4419600" cy="1066800"/>
          </a:xfrm>
        </p:spPr>
        <p:txBody>
          <a:bodyPr/>
          <a:lstStyle/>
          <a:p>
            <a:r>
              <a:rPr lang="en-US" b="1" dirty="0"/>
              <a:t>Stroke Awareness</a:t>
            </a:r>
          </a:p>
        </p:txBody>
      </p:sp>
      <p:sp>
        <p:nvSpPr>
          <p:cNvPr id="5" name="Content Placeholder 4"/>
          <p:cNvSpPr>
            <a:spLocks noGrp="1"/>
          </p:cNvSpPr>
          <p:nvPr>
            <p:ph sz="half" idx="1"/>
          </p:nvPr>
        </p:nvSpPr>
        <p:spPr>
          <a:xfrm>
            <a:off x="152400" y="2057400"/>
            <a:ext cx="4038600" cy="4525963"/>
          </a:xfrm>
        </p:spPr>
        <p:txBody>
          <a:bodyPr>
            <a:normAutofit lnSpcReduction="10000"/>
          </a:bodyPr>
          <a:lstStyle/>
          <a:p>
            <a:pPr marL="109728" indent="0">
              <a:buNone/>
            </a:pPr>
            <a:r>
              <a:rPr lang="en-US" sz="2400" b="1" dirty="0">
                <a:solidFill>
                  <a:schemeClr val="tx2">
                    <a:lumMod val="60000"/>
                    <a:lumOff val="40000"/>
                  </a:schemeClr>
                </a:solidFill>
              </a:rPr>
              <a:t>What is B-E-F-A-S-T? </a:t>
            </a:r>
          </a:p>
          <a:p>
            <a:pPr marL="109728" indent="0">
              <a:buNone/>
            </a:pPr>
            <a:r>
              <a:rPr lang="en-US" sz="2400" b="1" dirty="0">
                <a:solidFill>
                  <a:schemeClr val="tx2">
                    <a:lumMod val="60000"/>
                    <a:lumOff val="40000"/>
                  </a:schemeClr>
                </a:solidFill>
              </a:rPr>
              <a:t>B-E-F-A-S-T</a:t>
            </a:r>
            <a:r>
              <a:rPr lang="en-US" sz="2400" dirty="0">
                <a:solidFill>
                  <a:schemeClr val="tx2">
                    <a:lumMod val="60000"/>
                    <a:lumOff val="40000"/>
                  </a:schemeClr>
                </a:solidFill>
              </a:rPr>
              <a:t> </a:t>
            </a:r>
            <a:r>
              <a:rPr lang="en-US" sz="2400" dirty="0"/>
              <a:t>is an acronym for recognizing and responding to the symptoms of stroke.</a:t>
            </a:r>
          </a:p>
          <a:p>
            <a:pPr marL="109728" indent="0">
              <a:buNone/>
            </a:pPr>
            <a:r>
              <a:rPr lang="en-US" sz="2400" dirty="0"/>
              <a:t>It stands for:</a:t>
            </a:r>
          </a:p>
          <a:p>
            <a:pPr marL="109728" indent="0">
              <a:buNone/>
            </a:pPr>
            <a:r>
              <a:rPr lang="en-US" sz="2400" b="1" dirty="0">
                <a:solidFill>
                  <a:schemeClr val="tx2">
                    <a:lumMod val="60000"/>
                    <a:lumOff val="40000"/>
                  </a:schemeClr>
                </a:solidFill>
              </a:rPr>
              <a:t>B</a:t>
            </a:r>
            <a:r>
              <a:rPr lang="en-US" sz="2400" dirty="0"/>
              <a:t>   Balance</a:t>
            </a:r>
          </a:p>
          <a:p>
            <a:pPr marL="109728" indent="0">
              <a:buNone/>
            </a:pPr>
            <a:r>
              <a:rPr lang="en-US" sz="2400" b="1" dirty="0">
                <a:solidFill>
                  <a:schemeClr val="tx2">
                    <a:lumMod val="60000"/>
                    <a:lumOff val="40000"/>
                  </a:schemeClr>
                </a:solidFill>
              </a:rPr>
              <a:t>E</a:t>
            </a:r>
            <a:r>
              <a:rPr lang="en-US" sz="2400" dirty="0"/>
              <a:t>   Eyes</a:t>
            </a:r>
          </a:p>
          <a:p>
            <a:pPr marL="109728" indent="0">
              <a:buNone/>
            </a:pPr>
            <a:r>
              <a:rPr lang="en-US" sz="2400" b="1" dirty="0">
                <a:solidFill>
                  <a:schemeClr val="tx2">
                    <a:lumMod val="60000"/>
                    <a:lumOff val="40000"/>
                  </a:schemeClr>
                </a:solidFill>
              </a:rPr>
              <a:t>F</a:t>
            </a:r>
            <a:r>
              <a:rPr lang="en-US" sz="2400" dirty="0"/>
              <a:t>   Face</a:t>
            </a:r>
          </a:p>
          <a:p>
            <a:pPr marL="109728" indent="0">
              <a:buNone/>
            </a:pPr>
            <a:r>
              <a:rPr lang="en-US" sz="2400" b="1" dirty="0">
                <a:solidFill>
                  <a:schemeClr val="tx2">
                    <a:lumMod val="60000"/>
                    <a:lumOff val="40000"/>
                  </a:schemeClr>
                </a:solidFill>
              </a:rPr>
              <a:t>A</a:t>
            </a:r>
            <a:r>
              <a:rPr lang="en-US" sz="2400" dirty="0"/>
              <a:t>   Arms</a:t>
            </a:r>
          </a:p>
          <a:p>
            <a:pPr marL="109728" indent="0">
              <a:buNone/>
            </a:pPr>
            <a:r>
              <a:rPr lang="en-US" sz="2400" b="1" dirty="0">
                <a:solidFill>
                  <a:schemeClr val="tx2">
                    <a:lumMod val="60000"/>
                    <a:lumOff val="40000"/>
                  </a:schemeClr>
                </a:solidFill>
              </a:rPr>
              <a:t>S</a:t>
            </a:r>
            <a:r>
              <a:rPr lang="en-US" sz="2400" dirty="0"/>
              <a:t>   Speech</a:t>
            </a:r>
          </a:p>
          <a:p>
            <a:pPr marL="109728" indent="0">
              <a:buNone/>
            </a:pPr>
            <a:r>
              <a:rPr lang="en-US" sz="2400" b="1" dirty="0">
                <a:solidFill>
                  <a:schemeClr val="tx2">
                    <a:lumMod val="60000"/>
                    <a:lumOff val="40000"/>
                  </a:schemeClr>
                </a:solidFill>
              </a:rPr>
              <a:t>T</a:t>
            </a:r>
            <a:r>
              <a:rPr lang="en-US" sz="2400" dirty="0"/>
              <a:t>   Time</a:t>
            </a:r>
          </a:p>
          <a:p>
            <a:endParaRPr lang="en-US" dirty="0"/>
          </a:p>
        </p:txBody>
      </p:sp>
      <p:sp>
        <p:nvSpPr>
          <p:cNvPr id="6" name="Content Placeholder 5"/>
          <p:cNvSpPr>
            <a:spLocks noGrp="1"/>
          </p:cNvSpPr>
          <p:nvPr>
            <p:ph sz="half" idx="2"/>
          </p:nvPr>
        </p:nvSpPr>
        <p:spPr>
          <a:xfrm>
            <a:off x="4191000" y="1371600"/>
            <a:ext cx="4648200" cy="4525963"/>
          </a:xfrm>
        </p:spPr>
        <p:txBody>
          <a:bodyPr>
            <a:noAutofit/>
          </a:bodyPr>
          <a:lstStyle/>
          <a:p>
            <a:pPr marL="109728" indent="0">
              <a:lnSpc>
                <a:spcPct val="120000"/>
              </a:lnSpc>
              <a:spcBef>
                <a:spcPts val="0"/>
              </a:spcBef>
              <a:buNone/>
            </a:pPr>
            <a:r>
              <a:rPr lang="en-US" sz="1800" dirty="0"/>
              <a:t>Be alert! </a:t>
            </a:r>
            <a:r>
              <a:rPr lang="en-US" sz="1800" b="1" dirty="0">
                <a:solidFill>
                  <a:schemeClr val="tx2">
                    <a:lumMod val="60000"/>
                    <a:lumOff val="40000"/>
                  </a:schemeClr>
                </a:solidFill>
              </a:rPr>
              <a:t>BE FAST</a:t>
            </a:r>
            <a:r>
              <a:rPr lang="en-US" sz="1800" dirty="0"/>
              <a:t>.  It is important for us to know the signs and to teach others.</a:t>
            </a:r>
          </a:p>
          <a:p>
            <a:pPr>
              <a:lnSpc>
                <a:spcPct val="120000"/>
              </a:lnSpc>
              <a:spcBef>
                <a:spcPts val="0"/>
              </a:spcBef>
            </a:pPr>
            <a:r>
              <a:rPr lang="en-US" sz="1800" dirty="0"/>
              <a:t>Sudden Loss of </a:t>
            </a:r>
            <a:r>
              <a:rPr lang="en-US" sz="1800" b="1" dirty="0">
                <a:solidFill>
                  <a:schemeClr val="tx2">
                    <a:lumMod val="60000"/>
                    <a:lumOff val="40000"/>
                  </a:schemeClr>
                </a:solidFill>
              </a:rPr>
              <a:t>Balance</a:t>
            </a:r>
          </a:p>
          <a:p>
            <a:pPr>
              <a:lnSpc>
                <a:spcPct val="120000"/>
              </a:lnSpc>
              <a:spcBef>
                <a:spcPts val="0"/>
              </a:spcBef>
            </a:pPr>
            <a:r>
              <a:rPr lang="en-US" sz="1800" dirty="0"/>
              <a:t>Sudden Loss of vision in one or both </a:t>
            </a:r>
            <a:r>
              <a:rPr lang="en-US" sz="1800" b="1" dirty="0">
                <a:solidFill>
                  <a:schemeClr val="tx2">
                    <a:lumMod val="60000"/>
                    <a:lumOff val="40000"/>
                  </a:schemeClr>
                </a:solidFill>
              </a:rPr>
              <a:t>Eyes</a:t>
            </a:r>
          </a:p>
          <a:p>
            <a:pPr>
              <a:lnSpc>
                <a:spcPct val="120000"/>
              </a:lnSpc>
              <a:spcBef>
                <a:spcPts val="0"/>
              </a:spcBef>
            </a:pPr>
            <a:r>
              <a:rPr lang="en-US" sz="1800" dirty="0"/>
              <a:t>Sudden numbness or weakness of the </a:t>
            </a:r>
            <a:r>
              <a:rPr lang="en-US" sz="1800" b="1" dirty="0">
                <a:solidFill>
                  <a:schemeClr val="tx2">
                    <a:lumMod val="60000"/>
                    <a:lumOff val="40000"/>
                  </a:schemeClr>
                </a:solidFill>
              </a:rPr>
              <a:t>Face, Arm </a:t>
            </a:r>
            <a:r>
              <a:rPr lang="en-US" sz="1800" dirty="0"/>
              <a:t>or leg, especially on one side of the body (Can the person smile? Has his/her mouth or eye drooped?) </a:t>
            </a:r>
          </a:p>
          <a:p>
            <a:pPr>
              <a:lnSpc>
                <a:spcPct val="120000"/>
              </a:lnSpc>
              <a:spcBef>
                <a:spcPts val="0"/>
              </a:spcBef>
            </a:pPr>
            <a:r>
              <a:rPr lang="en-US" sz="1800" dirty="0"/>
              <a:t>Sudden confusion, difficulty with </a:t>
            </a:r>
            <a:r>
              <a:rPr lang="en-US" sz="1800" b="1" dirty="0">
                <a:solidFill>
                  <a:schemeClr val="tx2">
                    <a:lumMod val="60000"/>
                    <a:lumOff val="40000"/>
                  </a:schemeClr>
                </a:solidFill>
              </a:rPr>
              <a:t>Speech</a:t>
            </a:r>
            <a:r>
              <a:rPr lang="en-US" sz="1800" dirty="0"/>
              <a:t>, word finding or understanding </a:t>
            </a:r>
          </a:p>
          <a:p>
            <a:pPr>
              <a:lnSpc>
                <a:spcPct val="120000"/>
              </a:lnSpc>
              <a:spcBef>
                <a:spcPts val="0"/>
              </a:spcBef>
            </a:pPr>
            <a:r>
              <a:rPr lang="en-US" sz="1800" dirty="0"/>
              <a:t>Sudden trouble walking, dizziness, loss of balance or coordination </a:t>
            </a:r>
          </a:p>
          <a:p>
            <a:pPr>
              <a:lnSpc>
                <a:spcPct val="120000"/>
              </a:lnSpc>
              <a:spcBef>
                <a:spcPts val="0"/>
              </a:spcBef>
            </a:pPr>
            <a:r>
              <a:rPr lang="en-US" sz="1800" dirty="0"/>
              <a:t>Sudden, severe headache with no known cause</a:t>
            </a:r>
          </a:p>
          <a:p>
            <a:pPr>
              <a:lnSpc>
                <a:spcPct val="120000"/>
              </a:lnSpc>
              <a:spcBef>
                <a:spcPts val="0"/>
              </a:spcBef>
            </a:pPr>
            <a:r>
              <a:rPr lang="en-US" sz="1800" b="1" dirty="0">
                <a:solidFill>
                  <a:schemeClr val="tx2">
                    <a:lumMod val="60000"/>
                    <a:lumOff val="40000"/>
                  </a:schemeClr>
                </a:solidFill>
              </a:rPr>
              <a:t>TIME</a:t>
            </a:r>
            <a:r>
              <a:rPr lang="en-US" sz="1800" dirty="0"/>
              <a:t> IS </a:t>
            </a:r>
            <a:r>
              <a:rPr lang="en-US" sz="1800" dirty="0" smtClean="0"/>
              <a:t>BRAIN</a:t>
            </a:r>
            <a:endParaRPr lang="en-US" sz="1800" dirty="0"/>
          </a:p>
        </p:txBody>
      </p:sp>
    </p:spTree>
    <p:extLst>
      <p:ext uri="{BB962C8B-B14F-4D97-AF65-F5344CB8AC3E}">
        <p14:creationId xmlns:p14="http://schemas.microsoft.com/office/powerpoint/2010/main" val="919253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72" y="288388"/>
            <a:ext cx="4378296" cy="1066800"/>
          </a:xfrm>
        </p:spPr>
        <p:txBody>
          <a:bodyPr/>
          <a:lstStyle/>
          <a:p>
            <a:r>
              <a:rPr lang="en-US" b="1" dirty="0"/>
              <a:t>Stroke Awareness</a:t>
            </a:r>
          </a:p>
        </p:txBody>
      </p:sp>
      <p:sp>
        <p:nvSpPr>
          <p:cNvPr id="3" name="Content Placeholder 2"/>
          <p:cNvSpPr>
            <a:spLocks noGrp="1"/>
          </p:cNvSpPr>
          <p:nvPr>
            <p:ph sz="half" idx="1"/>
          </p:nvPr>
        </p:nvSpPr>
        <p:spPr>
          <a:xfrm>
            <a:off x="228600" y="1143000"/>
            <a:ext cx="4419600" cy="4953000"/>
          </a:xfrm>
        </p:spPr>
        <p:txBody>
          <a:bodyPr>
            <a:noAutofit/>
          </a:bodyPr>
          <a:lstStyle/>
          <a:p>
            <a:pPr marL="0" indent="0">
              <a:lnSpc>
                <a:spcPct val="120000"/>
              </a:lnSpc>
              <a:spcBef>
                <a:spcPts val="0"/>
              </a:spcBef>
              <a:buNone/>
            </a:pPr>
            <a:r>
              <a:rPr lang="en-US" sz="1600" dirty="0"/>
              <a:t>If you witness someone with the symptoms listed in the previous slide, based on where you work, you should call for help using the following numbers:</a:t>
            </a:r>
          </a:p>
          <a:p>
            <a:pPr>
              <a:lnSpc>
                <a:spcPct val="120000"/>
              </a:lnSpc>
              <a:spcBef>
                <a:spcPts val="0"/>
              </a:spcBef>
              <a:buSzPct val="150000"/>
            </a:pPr>
            <a:r>
              <a:rPr lang="en-US" sz="1600" dirty="0"/>
              <a:t>Patient care delivery areas, Nursing units (with the exception of Critical Care and Emergency Departments): </a:t>
            </a:r>
          </a:p>
          <a:p>
            <a:pPr lvl="1">
              <a:lnSpc>
                <a:spcPct val="120000"/>
              </a:lnSpc>
              <a:spcBef>
                <a:spcPts val="0"/>
              </a:spcBef>
              <a:buSzPct val="150000"/>
              <a:buFont typeface="Arial" panose="020B0604020202020204" pitchFamily="34" charset="0"/>
              <a:buChar char="•"/>
            </a:pPr>
            <a:r>
              <a:rPr lang="en-US" sz="1600" b="1" dirty="0"/>
              <a:t>Call a MET – Dial 1-2222 at the City Campus </a:t>
            </a:r>
          </a:p>
          <a:p>
            <a:pPr lvl="1">
              <a:lnSpc>
                <a:spcPct val="120000"/>
              </a:lnSpc>
              <a:spcBef>
                <a:spcPts val="0"/>
              </a:spcBef>
              <a:buSzPct val="150000"/>
              <a:buFont typeface="Arial" panose="020B0604020202020204" pitchFamily="34" charset="0"/>
              <a:buChar char="•"/>
            </a:pPr>
            <a:r>
              <a:rPr lang="en-US" sz="1600" b="1" dirty="0"/>
              <a:t>Call a MET - Dial 2-2222 at the Mainland Campus </a:t>
            </a:r>
          </a:p>
          <a:p>
            <a:pPr>
              <a:lnSpc>
                <a:spcPct val="120000"/>
              </a:lnSpc>
              <a:spcBef>
                <a:spcPts val="0"/>
              </a:spcBef>
              <a:buSzPct val="150000"/>
            </a:pPr>
            <a:r>
              <a:rPr lang="en-US" sz="1600" dirty="0"/>
              <a:t>All other areas of the hospital, for visitors, employees and outpatients:</a:t>
            </a:r>
          </a:p>
          <a:p>
            <a:pPr lvl="1">
              <a:lnSpc>
                <a:spcPct val="120000"/>
              </a:lnSpc>
              <a:spcBef>
                <a:spcPts val="0"/>
              </a:spcBef>
              <a:buSzPct val="150000"/>
              <a:buFont typeface="Arial" panose="020B0604020202020204" pitchFamily="34" charset="0"/>
              <a:buChar char="•"/>
            </a:pPr>
            <a:r>
              <a:rPr lang="en-US" sz="1600" b="1" dirty="0"/>
              <a:t>Call a Code 10 and Dial 1-2222 at the City Campus or 2-2222 at the Mainland Campus and tell the operator what you are witnessing. </a:t>
            </a:r>
          </a:p>
          <a:p>
            <a:pPr>
              <a:lnSpc>
                <a:spcPct val="120000"/>
              </a:lnSpc>
              <a:spcBef>
                <a:spcPts val="0"/>
              </a:spcBef>
              <a:buSzPct val="150000"/>
            </a:pPr>
            <a:r>
              <a:rPr lang="en-US" sz="1600" dirty="0"/>
              <a:t>All ARMC off-campus areas:</a:t>
            </a:r>
          </a:p>
          <a:p>
            <a:pPr lvl="1">
              <a:lnSpc>
                <a:spcPct val="120000"/>
              </a:lnSpc>
              <a:spcBef>
                <a:spcPts val="0"/>
              </a:spcBef>
              <a:buSzPct val="150000"/>
              <a:buFont typeface="Arial" panose="020B0604020202020204" pitchFamily="34" charset="0"/>
              <a:buChar char="•"/>
            </a:pPr>
            <a:r>
              <a:rPr lang="en-US" sz="1600" b="1" dirty="0"/>
              <a:t>Dial </a:t>
            </a:r>
            <a:r>
              <a:rPr lang="en-US" sz="1600" b="1" dirty="0" smtClean="0"/>
              <a:t>911</a:t>
            </a:r>
            <a:endParaRPr lang="en-US" sz="1600" b="1" dirty="0"/>
          </a:p>
        </p:txBody>
      </p:sp>
      <p:pic>
        <p:nvPicPr>
          <p:cNvPr id="5" name="Content Placeholder 4"/>
          <p:cNvPicPr>
            <a:picLocks noChangeAspect="1"/>
          </p:cNvPicPr>
          <p:nvPr/>
        </p:nvPicPr>
        <p:blipFill rotWithShape="1">
          <a:blip r:embed="rId2"/>
          <a:srcRect b="4348"/>
          <a:stretch/>
        </p:blipFill>
        <p:spPr>
          <a:xfrm>
            <a:off x="4835496" y="1371600"/>
            <a:ext cx="3995249" cy="5029200"/>
          </a:xfrm>
          <a:prstGeom prst="rect">
            <a:avLst/>
          </a:prstGeom>
          <a:ln w="57150">
            <a:solidFill>
              <a:schemeClr val="accent1"/>
            </a:solidFill>
          </a:ln>
        </p:spPr>
      </p:pic>
    </p:spTree>
    <p:extLst>
      <p:ext uri="{BB962C8B-B14F-4D97-AF65-F5344CB8AC3E}">
        <p14:creationId xmlns:p14="http://schemas.microsoft.com/office/powerpoint/2010/main" val="1845852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066800"/>
          </a:xfrm>
        </p:spPr>
        <p:txBody>
          <a:bodyPr/>
          <a:lstStyle/>
          <a:p>
            <a:r>
              <a:rPr lang="en-US" b="1" dirty="0"/>
              <a:t>Understanding Heart Attacks</a:t>
            </a:r>
          </a:p>
        </p:txBody>
      </p:sp>
      <p:sp>
        <p:nvSpPr>
          <p:cNvPr id="6" name="Content Placeholder 5"/>
          <p:cNvSpPr>
            <a:spLocks noGrp="1"/>
          </p:cNvSpPr>
          <p:nvPr>
            <p:ph idx="1"/>
          </p:nvPr>
        </p:nvSpPr>
        <p:spPr>
          <a:xfrm>
            <a:off x="429065" y="1600200"/>
            <a:ext cx="6352735" cy="5105400"/>
          </a:xfrm>
        </p:spPr>
        <p:txBody>
          <a:bodyPr>
            <a:noAutofit/>
          </a:bodyPr>
          <a:lstStyle/>
          <a:p>
            <a:pPr>
              <a:lnSpc>
                <a:spcPct val="120000"/>
              </a:lnSpc>
              <a:spcBef>
                <a:spcPts val="0"/>
              </a:spcBef>
              <a:buSzPct val="150000"/>
            </a:pPr>
            <a:r>
              <a:rPr lang="en-US" sz="1800" dirty="0"/>
              <a:t>Every 40 seconds someone in the United States has a myocardial infarction commonly called a heart attack.</a:t>
            </a:r>
          </a:p>
          <a:p>
            <a:pPr>
              <a:lnSpc>
                <a:spcPct val="120000"/>
              </a:lnSpc>
              <a:spcBef>
                <a:spcPts val="0"/>
              </a:spcBef>
              <a:buSzPct val="150000"/>
            </a:pPr>
            <a:r>
              <a:rPr lang="en-US" sz="1800" dirty="0"/>
              <a:t>A heart attack occurs when the blood flow that brings oxygen to the heart muscle is severely reduced or cut off completely. </a:t>
            </a:r>
          </a:p>
          <a:p>
            <a:pPr>
              <a:lnSpc>
                <a:spcPct val="120000"/>
              </a:lnSpc>
              <a:spcBef>
                <a:spcPts val="0"/>
              </a:spcBef>
              <a:buSzPct val="150000"/>
            </a:pPr>
            <a:r>
              <a:rPr lang="en-US" sz="1800" dirty="0" err="1"/>
              <a:t>AtlantiCare</a:t>
            </a:r>
            <a:r>
              <a:rPr lang="en-US" sz="1800" dirty="0"/>
              <a:t> Regional Medical Center is the only health system in Atlantic and Cape May counties to provide full service care for heart attacks.</a:t>
            </a:r>
          </a:p>
          <a:p>
            <a:pPr>
              <a:lnSpc>
                <a:spcPct val="120000"/>
              </a:lnSpc>
              <a:spcBef>
                <a:spcPts val="0"/>
              </a:spcBef>
              <a:buSzPct val="150000"/>
            </a:pPr>
            <a:r>
              <a:rPr lang="en-US" sz="1800" dirty="0"/>
              <a:t>The Heart Institute at ARMC has low door to balloon (D2B) times</a:t>
            </a:r>
          </a:p>
          <a:p>
            <a:pPr lvl="1">
              <a:lnSpc>
                <a:spcPct val="120000"/>
              </a:lnSpc>
              <a:spcBef>
                <a:spcPts val="0"/>
              </a:spcBef>
              <a:buSzPct val="150000"/>
              <a:buFont typeface="Arial" panose="020B0604020202020204" pitchFamily="34" charset="0"/>
              <a:buChar char="•"/>
            </a:pPr>
            <a:r>
              <a:rPr lang="en-US" sz="1800" dirty="0"/>
              <a:t>D2B is measured in minutes from when the heart attack is first identified to time treatment is delivered </a:t>
            </a:r>
          </a:p>
          <a:p>
            <a:pPr lvl="1">
              <a:lnSpc>
                <a:spcPct val="120000"/>
              </a:lnSpc>
              <a:spcBef>
                <a:spcPts val="0"/>
              </a:spcBef>
              <a:buSzPct val="150000"/>
              <a:buFont typeface="Arial" panose="020B0604020202020204" pitchFamily="34" charset="0"/>
              <a:buChar char="•"/>
            </a:pPr>
            <a:r>
              <a:rPr lang="en-US" sz="1800" dirty="0"/>
              <a:t>Current best practice is less than 90 minutes</a:t>
            </a:r>
          </a:p>
          <a:p>
            <a:pPr lvl="1">
              <a:lnSpc>
                <a:spcPct val="120000"/>
              </a:lnSpc>
              <a:spcBef>
                <a:spcPts val="0"/>
              </a:spcBef>
              <a:buSzPct val="150000"/>
              <a:buFont typeface="Arial" panose="020B0604020202020204" pitchFamily="34" charset="0"/>
              <a:buChar char="•"/>
            </a:pPr>
            <a:r>
              <a:rPr lang="en-US" sz="1800" dirty="0"/>
              <a:t>ARMC has D2B times consistently less than 90 </a:t>
            </a:r>
            <a:r>
              <a:rPr lang="en-US" sz="1800" dirty="0" smtClean="0"/>
              <a:t>minutes</a:t>
            </a:r>
            <a:endParaRPr lang="en-US" sz="18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3483">
            <a:off x="6678941" y="2298668"/>
            <a:ext cx="2200276" cy="174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925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172200" cy="1066800"/>
          </a:xfrm>
        </p:spPr>
        <p:txBody>
          <a:bodyPr/>
          <a:lstStyle/>
          <a:p>
            <a:r>
              <a:rPr lang="en-US" b="1" dirty="0"/>
              <a:t>Heart Attack Risk Factors</a:t>
            </a:r>
          </a:p>
        </p:txBody>
      </p:sp>
      <p:sp>
        <p:nvSpPr>
          <p:cNvPr id="3" name="Content Placeholder 2"/>
          <p:cNvSpPr>
            <a:spLocks noGrp="1"/>
          </p:cNvSpPr>
          <p:nvPr>
            <p:ph idx="1"/>
          </p:nvPr>
        </p:nvSpPr>
        <p:spPr>
          <a:xfrm>
            <a:off x="457200" y="1752600"/>
            <a:ext cx="8229600" cy="4325112"/>
          </a:xfrm>
        </p:spPr>
        <p:txBody>
          <a:bodyPr>
            <a:normAutofit fontScale="77500" lnSpcReduction="20000"/>
          </a:bodyPr>
          <a:lstStyle/>
          <a:p>
            <a:pPr indent="-365760">
              <a:lnSpc>
                <a:spcPct val="120000"/>
              </a:lnSpc>
              <a:spcBef>
                <a:spcPts val="0"/>
              </a:spcBef>
              <a:buSzPct val="150000"/>
            </a:pPr>
            <a:r>
              <a:rPr lang="en-US" dirty="0" smtClean="0"/>
              <a:t>Family </a:t>
            </a:r>
            <a:r>
              <a:rPr lang="en-US" dirty="0"/>
              <a:t>history</a:t>
            </a:r>
          </a:p>
          <a:p>
            <a:pPr indent="-365760">
              <a:lnSpc>
                <a:spcPct val="120000"/>
              </a:lnSpc>
              <a:spcBef>
                <a:spcPts val="0"/>
              </a:spcBef>
              <a:buSzPct val="150000"/>
            </a:pPr>
            <a:r>
              <a:rPr lang="en-US" dirty="0" smtClean="0"/>
              <a:t>High </a:t>
            </a:r>
            <a:r>
              <a:rPr lang="en-US" dirty="0"/>
              <a:t>Blood Pressure</a:t>
            </a:r>
            <a:r>
              <a:rPr lang="en-US" sz="3600" b="1" dirty="0"/>
              <a:t>*</a:t>
            </a:r>
          </a:p>
          <a:p>
            <a:pPr indent="-365760">
              <a:lnSpc>
                <a:spcPct val="120000"/>
              </a:lnSpc>
              <a:spcBef>
                <a:spcPts val="0"/>
              </a:spcBef>
              <a:buSzPct val="150000"/>
            </a:pPr>
            <a:r>
              <a:rPr lang="en-US" dirty="0" smtClean="0"/>
              <a:t>1st </a:t>
            </a:r>
            <a:r>
              <a:rPr lang="en-US" dirty="0"/>
              <a:t>or 2nd hand smoke exposure</a:t>
            </a:r>
            <a:r>
              <a:rPr lang="en-US" sz="3600" b="1" dirty="0"/>
              <a:t>*</a:t>
            </a:r>
          </a:p>
          <a:p>
            <a:pPr indent="-365760">
              <a:lnSpc>
                <a:spcPct val="120000"/>
              </a:lnSpc>
              <a:spcBef>
                <a:spcPts val="0"/>
              </a:spcBef>
              <a:buSzPct val="150000"/>
            </a:pPr>
            <a:r>
              <a:rPr lang="en-US" dirty="0" smtClean="0"/>
              <a:t>High </a:t>
            </a:r>
            <a:r>
              <a:rPr lang="en-US" dirty="0"/>
              <a:t>cholesterol and/or triglycerides</a:t>
            </a:r>
            <a:r>
              <a:rPr lang="en-US" sz="3600" b="1" dirty="0"/>
              <a:t>*</a:t>
            </a:r>
          </a:p>
          <a:p>
            <a:pPr indent="-365760">
              <a:lnSpc>
                <a:spcPct val="120000"/>
              </a:lnSpc>
              <a:spcBef>
                <a:spcPts val="0"/>
              </a:spcBef>
              <a:buSzPct val="150000"/>
            </a:pPr>
            <a:r>
              <a:rPr lang="en-US" dirty="0" smtClean="0"/>
              <a:t>Sedentary </a:t>
            </a:r>
            <a:r>
              <a:rPr lang="en-US" dirty="0"/>
              <a:t>lifestyle</a:t>
            </a:r>
            <a:r>
              <a:rPr lang="en-US" sz="3600" b="1" dirty="0"/>
              <a:t>*</a:t>
            </a:r>
          </a:p>
          <a:p>
            <a:pPr indent="-365760">
              <a:lnSpc>
                <a:spcPct val="120000"/>
              </a:lnSpc>
              <a:spcBef>
                <a:spcPts val="0"/>
              </a:spcBef>
              <a:buSzPct val="150000"/>
            </a:pPr>
            <a:r>
              <a:rPr lang="en-US" dirty="0" smtClean="0"/>
              <a:t>Obesity</a:t>
            </a:r>
            <a:r>
              <a:rPr lang="en-US" sz="4000" b="1" dirty="0"/>
              <a:t>*</a:t>
            </a:r>
          </a:p>
          <a:p>
            <a:pPr indent="-365760">
              <a:lnSpc>
                <a:spcPct val="120000"/>
              </a:lnSpc>
              <a:spcBef>
                <a:spcPts val="0"/>
              </a:spcBef>
              <a:buSzPct val="150000"/>
            </a:pPr>
            <a:r>
              <a:rPr lang="en-US" dirty="0" smtClean="0"/>
              <a:t>Diabetes</a:t>
            </a:r>
            <a:r>
              <a:rPr lang="en-US" sz="4000" b="1" dirty="0"/>
              <a:t>*</a:t>
            </a:r>
          </a:p>
          <a:p>
            <a:pPr indent="-365760">
              <a:lnSpc>
                <a:spcPct val="120000"/>
              </a:lnSpc>
              <a:spcBef>
                <a:spcPts val="0"/>
              </a:spcBef>
              <a:buSzPct val="150000"/>
            </a:pPr>
            <a:r>
              <a:rPr lang="en-US" dirty="0" smtClean="0"/>
              <a:t>Increased </a:t>
            </a:r>
            <a:r>
              <a:rPr lang="en-US" dirty="0"/>
              <a:t>age (greater than 65)</a:t>
            </a:r>
          </a:p>
          <a:p>
            <a:pPr marL="0" indent="0">
              <a:lnSpc>
                <a:spcPct val="120000"/>
              </a:lnSpc>
              <a:spcBef>
                <a:spcPts val="0"/>
              </a:spcBef>
              <a:buNone/>
            </a:pPr>
            <a:r>
              <a:rPr lang="en-US" sz="4000" b="1" dirty="0"/>
              <a:t>*</a:t>
            </a:r>
            <a:r>
              <a:rPr lang="en-US" dirty="0"/>
              <a:t> </a:t>
            </a:r>
            <a:r>
              <a:rPr lang="en-US" b="1" dirty="0"/>
              <a:t>Risk factors that can be modified, controlled, or treated by changing lifestyle or taking </a:t>
            </a:r>
            <a:r>
              <a:rPr lang="en-US" b="1" dirty="0" smtClean="0"/>
              <a:t>medication</a:t>
            </a:r>
            <a:endParaRPr lang="en-US" b="1" dirty="0"/>
          </a:p>
        </p:txBody>
      </p:sp>
    </p:spTree>
    <p:extLst>
      <p:ext uri="{BB962C8B-B14F-4D97-AF65-F5344CB8AC3E}">
        <p14:creationId xmlns:p14="http://schemas.microsoft.com/office/powerpoint/2010/main" val="3327310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b="1" dirty="0"/>
              <a:t>Heart Attack Warning Signs</a:t>
            </a:r>
            <a:endParaRPr lang="en-US" dirty="0"/>
          </a:p>
        </p:txBody>
      </p:sp>
      <p:sp>
        <p:nvSpPr>
          <p:cNvPr id="3" name="Content Placeholder 2"/>
          <p:cNvSpPr>
            <a:spLocks noGrp="1"/>
          </p:cNvSpPr>
          <p:nvPr>
            <p:ph idx="1"/>
          </p:nvPr>
        </p:nvSpPr>
        <p:spPr>
          <a:xfrm>
            <a:off x="152400" y="1371600"/>
            <a:ext cx="8839200" cy="4876800"/>
          </a:xfrm>
        </p:spPr>
        <p:txBody>
          <a:bodyPr>
            <a:noAutofit/>
          </a:bodyPr>
          <a:lstStyle/>
          <a:p>
            <a:pPr marL="0" indent="0">
              <a:lnSpc>
                <a:spcPct val="120000"/>
              </a:lnSpc>
              <a:spcBef>
                <a:spcPts val="0"/>
              </a:spcBef>
              <a:buNone/>
            </a:pPr>
            <a:r>
              <a:rPr lang="en-US" sz="1600" b="1" dirty="0"/>
              <a:t>Chest discomfort</a:t>
            </a:r>
          </a:p>
          <a:p>
            <a:pPr>
              <a:lnSpc>
                <a:spcPct val="120000"/>
              </a:lnSpc>
              <a:spcBef>
                <a:spcPts val="0"/>
              </a:spcBef>
              <a:buSzPct val="150000"/>
              <a:buFont typeface="Arial" panose="020B0604020202020204" pitchFamily="34" charset="0"/>
              <a:buChar char="•"/>
            </a:pPr>
            <a:r>
              <a:rPr lang="en-US" sz="1600" dirty="0"/>
              <a:t>Most heart attacks involve discomfort in the center of the chest that lasts more than a few minutes, or that goes away and comes back. It can feel like uncomfortable pressure, squeezing, fullness, or pain.  It is often described as chest pressure that feels like an elephant sitting across the chest.</a:t>
            </a:r>
          </a:p>
          <a:p>
            <a:pPr marL="0" indent="0">
              <a:lnSpc>
                <a:spcPct val="120000"/>
              </a:lnSpc>
              <a:spcBef>
                <a:spcPts val="0"/>
              </a:spcBef>
              <a:buNone/>
            </a:pPr>
            <a:r>
              <a:rPr lang="en-US" sz="1600" b="1" dirty="0"/>
              <a:t>Discomfort in other areas of the upper body</a:t>
            </a:r>
          </a:p>
          <a:p>
            <a:pPr>
              <a:lnSpc>
                <a:spcPct val="120000"/>
              </a:lnSpc>
              <a:spcBef>
                <a:spcPts val="0"/>
              </a:spcBef>
              <a:buSzPct val="150000"/>
            </a:pPr>
            <a:r>
              <a:rPr lang="en-US" sz="1600" dirty="0"/>
              <a:t>Symptoms can include pain or discomfort in one or both arms, the back, neck, jaw, teeth or abdomen.</a:t>
            </a:r>
          </a:p>
          <a:p>
            <a:pPr marL="0" indent="0">
              <a:lnSpc>
                <a:spcPct val="120000"/>
              </a:lnSpc>
              <a:spcBef>
                <a:spcPts val="0"/>
              </a:spcBef>
              <a:buNone/>
            </a:pPr>
            <a:r>
              <a:rPr lang="en-US" sz="1600" b="1" dirty="0"/>
              <a:t>Shortness of breath </a:t>
            </a:r>
          </a:p>
          <a:p>
            <a:pPr>
              <a:lnSpc>
                <a:spcPct val="120000"/>
              </a:lnSpc>
              <a:spcBef>
                <a:spcPts val="0"/>
              </a:spcBef>
              <a:buSzPct val="150000"/>
            </a:pPr>
            <a:r>
              <a:rPr lang="en-US" sz="1600" dirty="0"/>
              <a:t>With or without chest discomfort.</a:t>
            </a:r>
          </a:p>
          <a:p>
            <a:pPr marL="0" indent="0">
              <a:lnSpc>
                <a:spcPct val="120000"/>
              </a:lnSpc>
              <a:spcBef>
                <a:spcPts val="0"/>
              </a:spcBef>
              <a:buNone/>
            </a:pPr>
            <a:r>
              <a:rPr lang="en-US" sz="1600" b="1" dirty="0"/>
              <a:t>Other signs </a:t>
            </a:r>
          </a:p>
          <a:p>
            <a:pPr>
              <a:lnSpc>
                <a:spcPct val="120000"/>
              </a:lnSpc>
              <a:spcBef>
                <a:spcPts val="0"/>
              </a:spcBef>
              <a:buSzPct val="150000"/>
            </a:pPr>
            <a:r>
              <a:rPr lang="en-US" sz="1600" dirty="0"/>
              <a:t>May include breaking out in a cold sweat, nausea or lightheadedness.</a:t>
            </a:r>
          </a:p>
          <a:p>
            <a:pPr marL="0" indent="0">
              <a:lnSpc>
                <a:spcPct val="120000"/>
              </a:lnSpc>
              <a:spcBef>
                <a:spcPts val="0"/>
              </a:spcBef>
              <a:buNone/>
            </a:pPr>
            <a:r>
              <a:rPr lang="en-US" sz="1600" b="1" dirty="0"/>
              <a:t>Women and Diabetics</a:t>
            </a:r>
          </a:p>
          <a:p>
            <a:pPr>
              <a:lnSpc>
                <a:spcPct val="120000"/>
              </a:lnSpc>
              <a:spcBef>
                <a:spcPts val="0"/>
              </a:spcBef>
              <a:buSzPct val="150000"/>
            </a:pPr>
            <a:r>
              <a:rPr lang="en-US" sz="1600" dirty="0"/>
              <a:t>Women typically may experience shortness of breath, pressure or pain in the lower chest or upper abdomen, dizziness, lightheadedness or fainting, upper back pressure, or extreme fatigue and anxiety.</a:t>
            </a:r>
          </a:p>
          <a:p>
            <a:pPr>
              <a:lnSpc>
                <a:spcPct val="120000"/>
              </a:lnSpc>
              <a:spcBef>
                <a:spcPts val="0"/>
              </a:spcBef>
              <a:buSzPct val="150000"/>
            </a:pPr>
            <a:r>
              <a:rPr lang="en-US" sz="1600" dirty="0"/>
              <a:t>Diabetics may present with no pain—mostly vague complaints of nausea, vomiting, and shortness of breath</a:t>
            </a:r>
            <a:r>
              <a:rPr lang="en-US" sz="1600" dirty="0" smtClean="0"/>
              <a:t>.</a:t>
            </a:r>
            <a:endParaRPr lang="en-US" sz="1600" dirty="0"/>
          </a:p>
        </p:txBody>
      </p:sp>
    </p:spTree>
    <p:extLst>
      <p:ext uri="{BB962C8B-B14F-4D97-AF65-F5344CB8AC3E}">
        <p14:creationId xmlns:p14="http://schemas.microsoft.com/office/powerpoint/2010/main" val="2051749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3400" b="1" dirty="0"/>
              <a:t>Heart Attack Prevention and Treatment</a:t>
            </a:r>
            <a:endParaRPr lang="en-US" sz="3400" dirty="0"/>
          </a:p>
        </p:txBody>
      </p:sp>
      <p:sp>
        <p:nvSpPr>
          <p:cNvPr id="3" name="Content Placeholder 2"/>
          <p:cNvSpPr>
            <a:spLocks noGrp="1"/>
          </p:cNvSpPr>
          <p:nvPr>
            <p:ph idx="1"/>
          </p:nvPr>
        </p:nvSpPr>
        <p:spPr>
          <a:xfrm>
            <a:off x="457200" y="1447800"/>
            <a:ext cx="8229600" cy="1528616"/>
          </a:xfrm>
        </p:spPr>
        <p:txBody>
          <a:bodyPr>
            <a:noAutofit/>
          </a:bodyPr>
          <a:lstStyle/>
          <a:p>
            <a:pPr marL="0" indent="0">
              <a:spcBef>
                <a:spcPts val="0"/>
              </a:spcBef>
              <a:buNone/>
            </a:pPr>
            <a:r>
              <a:rPr lang="en-US" sz="2400" dirty="0"/>
              <a:t>The </a:t>
            </a:r>
            <a:r>
              <a:rPr lang="en-US" sz="2400" b="1" dirty="0"/>
              <a:t>American Heart Association </a:t>
            </a:r>
            <a:r>
              <a:rPr lang="en-US" sz="2400" dirty="0"/>
              <a:t>recommends that heart disease prevention begin early in life. This means assessing your risk factors and working to keep them low. </a:t>
            </a:r>
            <a:r>
              <a:rPr lang="en-US" sz="2400" b="1" dirty="0">
                <a:solidFill>
                  <a:srgbClr val="FF0000"/>
                </a:solidFill>
              </a:rPr>
              <a:t>“Follow Life’s Simple 7</a:t>
            </a:r>
            <a:r>
              <a:rPr lang="en-US" sz="2400" b="1" dirty="0" smtClean="0">
                <a:solidFill>
                  <a:srgbClr val="FF0000"/>
                </a:solidFill>
              </a:rPr>
              <a:t>”.</a:t>
            </a:r>
            <a:endParaRPr lang="en-US" sz="24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t="10683" r="20438" b="12484"/>
          <a:stretch/>
        </p:blipFill>
        <p:spPr bwMode="auto">
          <a:xfrm>
            <a:off x="990600" y="3285905"/>
            <a:ext cx="3055855" cy="307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8755">
            <a:off x="4953133" y="3530466"/>
            <a:ext cx="3297840" cy="231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046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696200" cy="1066800"/>
          </a:xfrm>
        </p:spPr>
        <p:txBody>
          <a:bodyPr>
            <a:normAutofit fontScale="90000"/>
          </a:bodyPr>
          <a:lstStyle/>
          <a:p>
            <a:r>
              <a:rPr lang="en-US" b="1" dirty="0"/>
              <a:t>To Activate Care for a Heart Attack</a:t>
            </a:r>
            <a:endParaRPr lang="en-US" dirty="0"/>
          </a:p>
        </p:txBody>
      </p:sp>
      <p:sp>
        <p:nvSpPr>
          <p:cNvPr id="3" name="Content Placeholder 2"/>
          <p:cNvSpPr>
            <a:spLocks noGrp="1"/>
          </p:cNvSpPr>
          <p:nvPr>
            <p:ph idx="1"/>
          </p:nvPr>
        </p:nvSpPr>
        <p:spPr>
          <a:xfrm>
            <a:off x="457200" y="1981200"/>
            <a:ext cx="8229600" cy="4325112"/>
          </a:xfrm>
        </p:spPr>
        <p:txBody>
          <a:bodyPr>
            <a:noAutofit/>
          </a:bodyPr>
          <a:lstStyle/>
          <a:p>
            <a:pPr marL="0" indent="0">
              <a:spcBef>
                <a:spcPts val="0"/>
              </a:spcBef>
              <a:buNone/>
            </a:pPr>
            <a:r>
              <a:rPr lang="en-US" sz="2400" b="1" dirty="0">
                <a:solidFill>
                  <a:srgbClr val="FF0000"/>
                </a:solidFill>
              </a:rPr>
              <a:t>Activate Myocardial Infarction Care Team</a:t>
            </a:r>
          </a:p>
          <a:p>
            <a:pPr>
              <a:spcBef>
                <a:spcPts val="0"/>
              </a:spcBef>
              <a:buSzPct val="150000"/>
            </a:pPr>
            <a:r>
              <a:rPr lang="en-US" sz="2400" dirty="0"/>
              <a:t>At ARMC City Campus call 1-2222</a:t>
            </a:r>
          </a:p>
          <a:p>
            <a:pPr>
              <a:spcBef>
                <a:spcPts val="0"/>
              </a:spcBef>
              <a:buSzPct val="150000"/>
            </a:pPr>
            <a:r>
              <a:rPr lang="en-US" sz="2400" dirty="0"/>
              <a:t>At ARMC Mainland Campus call 2-2222</a:t>
            </a:r>
          </a:p>
          <a:p>
            <a:pPr>
              <a:spcBef>
                <a:spcPts val="0"/>
              </a:spcBef>
              <a:buSzPct val="150000"/>
            </a:pPr>
            <a:r>
              <a:rPr lang="en-US" sz="2400" dirty="0"/>
              <a:t>Outside of the hospital campuses call 911</a:t>
            </a:r>
          </a:p>
          <a:p>
            <a:pPr>
              <a:spcBef>
                <a:spcPts val="0"/>
              </a:spcBef>
            </a:pPr>
            <a:endParaRPr lang="en-US" sz="2400" dirty="0"/>
          </a:p>
          <a:p>
            <a:pPr marL="0" indent="0">
              <a:spcBef>
                <a:spcPts val="0"/>
              </a:spcBef>
              <a:buNone/>
            </a:pPr>
            <a:r>
              <a:rPr lang="en-US" sz="2400" b="1" dirty="0">
                <a:solidFill>
                  <a:srgbClr val="FF0000"/>
                </a:solidFill>
              </a:rPr>
              <a:t>In house, tell the operator what is happening</a:t>
            </a:r>
          </a:p>
          <a:p>
            <a:pPr>
              <a:spcBef>
                <a:spcPts val="0"/>
              </a:spcBef>
              <a:buSzPct val="150000"/>
            </a:pPr>
            <a:r>
              <a:rPr lang="en-US" sz="2400" dirty="0"/>
              <a:t>MET call—for admitted in patients</a:t>
            </a:r>
          </a:p>
          <a:p>
            <a:pPr>
              <a:spcBef>
                <a:spcPts val="0"/>
              </a:spcBef>
              <a:buSzPct val="150000"/>
            </a:pPr>
            <a:r>
              <a:rPr lang="en-US" sz="2400" dirty="0"/>
              <a:t>Code 10—for outpatients, visitors or staff</a:t>
            </a:r>
          </a:p>
          <a:p>
            <a:pPr>
              <a:spcBef>
                <a:spcPts val="0"/>
              </a:spcBef>
              <a:buSzPct val="150000"/>
            </a:pPr>
            <a:r>
              <a:rPr lang="en-US" sz="2400" dirty="0"/>
              <a:t>Code Blue/Code Blue 10—for patient who is in Cardiopulmonary </a:t>
            </a:r>
            <a:r>
              <a:rPr lang="en-US" sz="2400" dirty="0" smtClean="0"/>
              <a:t>Arrest</a:t>
            </a:r>
            <a:endParaRPr lang="en-US" sz="2400" dirty="0"/>
          </a:p>
        </p:txBody>
      </p:sp>
    </p:spTree>
    <p:extLst>
      <p:ext uri="{BB962C8B-B14F-4D97-AF65-F5344CB8AC3E}">
        <p14:creationId xmlns:p14="http://schemas.microsoft.com/office/powerpoint/2010/main" val="1734542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87" y="304800"/>
            <a:ext cx="5562600" cy="1066800"/>
          </a:xfrm>
        </p:spPr>
        <p:txBody>
          <a:bodyPr/>
          <a:lstStyle/>
          <a:p>
            <a:r>
              <a:rPr lang="en-US" b="1" dirty="0"/>
              <a:t>Organ/Tissue Donation</a:t>
            </a:r>
            <a:endParaRPr lang="en-US" dirty="0"/>
          </a:p>
        </p:txBody>
      </p:sp>
      <p:sp>
        <p:nvSpPr>
          <p:cNvPr id="6" name="Content Placeholder 5"/>
          <p:cNvSpPr>
            <a:spLocks noGrp="1"/>
          </p:cNvSpPr>
          <p:nvPr>
            <p:ph sz="half" idx="2"/>
          </p:nvPr>
        </p:nvSpPr>
        <p:spPr>
          <a:xfrm>
            <a:off x="2743200" y="1447800"/>
            <a:ext cx="6019800" cy="5251387"/>
          </a:xfrm>
        </p:spPr>
        <p:txBody>
          <a:bodyPr>
            <a:normAutofit fontScale="85000" lnSpcReduction="20000"/>
          </a:bodyPr>
          <a:lstStyle/>
          <a:p>
            <a:pPr marL="0" indent="0">
              <a:lnSpc>
                <a:spcPct val="120000"/>
              </a:lnSpc>
              <a:spcBef>
                <a:spcPts val="0"/>
              </a:spcBef>
              <a:buNone/>
            </a:pPr>
            <a:r>
              <a:rPr lang="en-US" b="1" dirty="0"/>
              <a:t>More than 113,000 people are waiting for transplants nationally</a:t>
            </a:r>
            <a:r>
              <a:rPr lang="en-US" dirty="0"/>
              <a:t>. 5,000 of them are in our service region. Twenty people in the USA die each day while waiting for a transplant. Your decision to be an organ and tissue donor can make a difference in as many as 75 lives. </a:t>
            </a:r>
          </a:p>
          <a:p>
            <a:pPr marL="0" indent="0">
              <a:lnSpc>
                <a:spcPct val="120000"/>
              </a:lnSpc>
              <a:spcBef>
                <a:spcPts val="0"/>
              </a:spcBef>
              <a:buNone/>
            </a:pPr>
            <a:r>
              <a:rPr lang="en-US" dirty="0"/>
              <a:t>Anyone can decide to be a donor. At the time of death a person’s physical condition, not their age or illness, determines the potential for organ and tissue donation. </a:t>
            </a:r>
          </a:p>
          <a:p>
            <a:pPr marL="0" indent="0">
              <a:lnSpc>
                <a:spcPct val="120000"/>
              </a:lnSpc>
              <a:spcBef>
                <a:spcPts val="0"/>
              </a:spcBef>
              <a:buNone/>
            </a:pPr>
            <a:r>
              <a:rPr lang="en-US" b="1" dirty="0"/>
              <a:t>If there is no designation </a:t>
            </a:r>
            <a:r>
              <a:rPr lang="en-US" dirty="0"/>
              <a:t>on your driver’s license or other legal means of donor designation, the final decision about organ and tissue donation will be made by your Next of Kin.</a:t>
            </a:r>
          </a:p>
          <a:p>
            <a:pPr marL="0" indent="0">
              <a:lnSpc>
                <a:spcPct val="120000"/>
              </a:lnSpc>
              <a:spcBef>
                <a:spcPts val="0"/>
              </a:spcBef>
              <a:buNone/>
            </a:pPr>
            <a:r>
              <a:rPr lang="en-US" b="1" dirty="0"/>
              <a:t>If you are a Designated Organ/Tissue Donor:  </a:t>
            </a:r>
            <a:r>
              <a:rPr lang="en-US" dirty="0"/>
              <a:t>In the event of an accident or emergency, physicians and nurses will do everything possible to save your life. If your prognosis becomes grave, your Care Team will continue to provide support. The Gift of Life Team will discuss your wish to become a Donor with your Next of Kin and assist them in folding your wishes into your plan of care</a:t>
            </a:r>
            <a:r>
              <a:rPr lang="en-US" dirty="0" smtClean="0"/>
              <a:t>.</a:t>
            </a:r>
            <a:endParaRPr lang="en-US" dirty="0"/>
          </a:p>
        </p:txBody>
      </p:sp>
      <p:pic>
        <p:nvPicPr>
          <p:cNvPr id="7"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676400"/>
            <a:ext cx="1982681" cy="3537236"/>
          </a:xfrm>
          <a:prstGeom prst="rect">
            <a:avLst/>
          </a:prstGeom>
          <a:ln w="41275" cmpd="thickThin">
            <a:solidFill>
              <a:schemeClr val="tx1"/>
            </a:solidFill>
          </a:ln>
        </p:spPr>
      </p:pic>
      <p:sp>
        <p:nvSpPr>
          <p:cNvPr id="8" name="TextBox 7"/>
          <p:cNvSpPr txBox="1"/>
          <p:nvPr/>
        </p:nvSpPr>
        <p:spPr>
          <a:xfrm>
            <a:off x="125887" y="5410200"/>
            <a:ext cx="2416629" cy="553998"/>
          </a:xfrm>
          <a:prstGeom prst="rect">
            <a:avLst/>
          </a:prstGeom>
          <a:noFill/>
        </p:spPr>
        <p:txBody>
          <a:bodyPr wrap="square" rtlCol="0">
            <a:spAutoFit/>
          </a:bodyPr>
          <a:lstStyle/>
          <a:p>
            <a:pPr defTabSz="457200"/>
            <a:r>
              <a:rPr lang="en-US" sz="1000" b="1" dirty="0">
                <a:solidFill>
                  <a:prstClr val="black"/>
                </a:solidFill>
              </a:rPr>
              <a:t>Gift of Life flag</a:t>
            </a:r>
            <a:r>
              <a:rPr lang="en-US" sz="1000" dirty="0">
                <a:solidFill>
                  <a:prstClr val="black"/>
                </a:solidFill>
              </a:rPr>
              <a:t>, signed by the Care Team, flying at City Campus in honor of an Organ Donor Hero.</a:t>
            </a:r>
          </a:p>
        </p:txBody>
      </p:sp>
    </p:spTree>
    <p:extLst>
      <p:ext uri="{BB962C8B-B14F-4D97-AF65-F5344CB8AC3E}">
        <p14:creationId xmlns:p14="http://schemas.microsoft.com/office/powerpoint/2010/main" val="368214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752601"/>
            <a:ext cx="8458200" cy="2119312"/>
          </a:xfrm>
        </p:spPr>
        <p:txBody>
          <a:bodyPr>
            <a:normAutofit fontScale="90000"/>
          </a:bodyPr>
          <a:lstStyle/>
          <a:p>
            <a:r>
              <a:rPr lang="en-US" b="1" dirty="0"/>
              <a:t>Harassment and Discrimination-Free Workplace &amp; Identifying and Addressing Impairment</a:t>
            </a:r>
            <a:endParaRPr lang="en-US" dirty="0"/>
          </a:p>
        </p:txBody>
      </p:sp>
    </p:spTree>
    <p:extLst>
      <p:ext uri="{BB962C8B-B14F-4D97-AF65-F5344CB8AC3E}">
        <p14:creationId xmlns:p14="http://schemas.microsoft.com/office/powerpoint/2010/main" val="105594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11684" cy="512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47800" y="533400"/>
            <a:ext cx="6629400" cy="1066800"/>
          </a:xfrm>
        </p:spPr>
        <p:txBody>
          <a:bodyPr>
            <a:normAutofit/>
          </a:bodyPr>
          <a:lstStyle/>
          <a:p>
            <a:r>
              <a:rPr lang="en-US" b="1" dirty="0" err="1"/>
              <a:t>AtlantiCare’s</a:t>
            </a:r>
            <a:r>
              <a:rPr lang="en-US" b="1" dirty="0"/>
              <a:t> Strategy </a:t>
            </a:r>
            <a:r>
              <a:rPr lang="en-US" b="1" dirty="0" smtClean="0"/>
              <a:t>Map</a:t>
            </a:r>
            <a:endParaRPr lang="en-US" b="1" dirty="0"/>
          </a:p>
        </p:txBody>
      </p:sp>
    </p:spTree>
    <p:extLst>
      <p:ext uri="{BB962C8B-B14F-4D97-AF65-F5344CB8AC3E}">
        <p14:creationId xmlns:p14="http://schemas.microsoft.com/office/powerpoint/2010/main" val="1992344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b="1" dirty="0"/>
              <a:t>Harassment and Discrimination-Free Workplace</a:t>
            </a:r>
            <a:endParaRPr lang="en-US" sz="3200" dirty="0"/>
          </a:p>
        </p:txBody>
      </p:sp>
      <p:sp>
        <p:nvSpPr>
          <p:cNvPr id="3" name="Content Placeholder 2"/>
          <p:cNvSpPr>
            <a:spLocks noGrp="1"/>
          </p:cNvSpPr>
          <p:nvPr>
            <p:ph idx="1"/>
          </p:nvPr>
        </p:nvSpPr>
        <p:spPr>
          <a:xfrm>
            <a:off x="228600" y="1676400"/>
            <a:ext cx="8763000" cy="4898136"/>
          </a:xfrm>
        </p:spPr>
        <p:txBody>
          <a:bodyPr>
            <a:noAutofit/>
          </a:bodyPr>
          <a:lstStyle/>
          <a:p>
            <a:pPr marL="0" indent="0">
              <a:lnSpc>
                <a:spcPct val="120000"/>
              </a:lnSpc>
              <a:spcBef>
                <a:spcPts val="0"/>
              </a:spcBef>
              <a:buNone/>
            </a:pPr>
            <a:r>
              <a:rPr lang="en-US" sz="1500" dirty="0"/>
              <a:t>As part of our commitment to Best People/Best Workplace, </a:t>
            </a:r>
            <a:r>
              <a:rPr lang="en-US" sz="1500" dirty="0" smtClean="0"/>
              <a:t>AtlantiCare  </a:t>
            </a:r>
            <a:r>
              <a:rPr lang="en-US" sz="1500" dirty="0"/>
              <a:t>is firmly committed to maintaining a work environment that is free from all forms of discrimination and workplace harassment. Employees are required and encouraged to promptly report any incident or behavior they feel may violate this policy. </a:t>
            </a:r>
          </a:p>
          <a:p>
            <a:pPr>
              <a:lnSpc>
                <a:spcPct val="120000"/>
              </a:lnSpc>
              <a:spcBef>
                <a:spcPts val="0"/>
              </a:spcBef>
              <a:buSzPct val="150000"/>
            </a:pPr>
            <a:r>
              <a:rPr lang="en-US" sz="1500" b="1" dirty="0"/>
              <a:t>What is discrimination?</a:t>
            </a:r>
            <a:r>
              <a:rPr lang="en-US" sz="1500" dirty="0"/>
              <a:t> Treating someone differently in any job related action because of a “protected  category”:  race, skin color, religion, gender, pregnancy, national origin, disability, perceived disability, age, creed, ancestry, marital status, domestic partnership status, affectional or sexual orientation, gender identity or expression, atypical hereditary cellular or blood trait, genetic information, military service, or AIDS and HIV related illnesses. </a:t>
            </a:r>
          </a:p>
          <a:p>
            <a:pPr>
              <a:lnSpc>
                <a:spcPct val="120000"/>
              </a:lnSpc>
              <a:spcBef>
                <a:spcPts val="0"/>
              </a:spcBef>
              <a:buSzPct val="150000"/>
            </a:pPr>
            <a:r>
              <a:rPr lang="en-US" sz="1500" b="1" dirty="0"/>
              <a:t>What is Harassment</a:t>
            </a:r>
            <a:r>
              <a:rPr lang="en-US" sz="1500" dirty="0"/>
              <a:t>? Unwelcome conduct that occurs based on a person’s protected category (i.e., gender, race, disability, sexual orientation), that a reasonable person of the same protected category would find severe or pervasive enough to create an intimidating, hostile, or offensive working environment. </a:t>
            </a:r>
          </a:p>
          <a:p>
            <a:pPr marL="0" indent="0">
              <a:lnSpc>
                <a:spcPct val="120000"/>
              </a:lnSpc>
              <a:spcBef>
                <a:spcPts val="0"/>
              </a:spcBef>
              <a:buNone/>
            </a:pPr>
            <a:r>
              <a:rPr lang="en-US" sz="1500" dirty="0"/>
              <a:t>If you feel as though you are experiencing or have observed discrimination or harassment, </a:t>
            </a:r>
            <a:r>
              <a:rPr lang="en-US" sz="1500" b="1" dirty="0"/>
              <a:t>please immediately report </a:t>
            </a:r>
            <a:r>
              <a:rPr lang="en-US" sz="1500" dirty="0"/>
              <a:t>this to your supervisor, Human Resources, or any member of </a:t>
            </a:r>
            <a:r>
              <a:rPr lang="en-US" sz="1500" dirty="0" err="1"/>
              <a:t>AtlantiCare’s</a:t>
            </a:r>
            <a:r>
              <a:rPr lang="en-US" sz="1500" dirty="0"/>
              <a:t> management team. You may also submit an anonymous report through our Compliance Hotline.   Human Resources will promptly investigate and take appropriate action.  You will not be retaliated against for reporting</a:t>
            </a:r>
            <a:r>
              <a:rPr lang="en-US" sz="1500" dirty="0" smtClean="0"/>
              <a:t>.</a:t>
            </a:r>
            <a:endParaRPr lang="en-US" sz="1500" dirty="0"/>
          </a:p>
        </p:txBody>
      </p:sp>
    </p:spTree>
    <p:extLst>
      <p:ext uri="{BB962C8B-B14F-4D97-AF65-F5344CB8AC3E}">
        <p14:creationId xmlns:p14="http://schemas.microsoft.com/office/powerpoint/2010/main" val="2562141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2895600" cy="1066800"/>
          </a:xfrm>
        </p:spPr>
        <p:txBody>
          <a:bodyPr>
            <a:normAutofit fontScale="90000"/>
          </a:bodyPr>
          <a:lstStyle/>
          <a:p>
            <a:r>
              <a:rPr lang="en-US" b="1" dirty="0"/>
              <a:t>Impairment</a:t>
            </a:r>
            <a:endParaRPr lang="en-US" dirty="0"/>
          </a:p>
        </p:txBody>
      </p:sp>
      <p:sp>
        <p:nvSpPr>
          <p:cNvPr id="3" name="Content Placeholder 2"/>
          <p:cNvSpPr>
            <a:spLocks noGrp="1"/>
          </p:cNvSpPr>
          <p:nvPr>
            <p:ph idx="1"/>
          </p:nvPr>
        </p:nvSpPr>
        <p:spPr>
          <a:xfrm>
            <a:off x="457200" y="1371600"/>
            <a:ext cx="8229600" cy="4745736"/>
          </a:xfrm>
        </p:spPr>
        <p:txBody>
          <a:bodyPr>
            <a:noAutofit/>
          </a:bodyPr>
          <a:lstStyle/>
          <a:p>
            <a:pPr marL="0" indent="0">
              <a:spcBef>
                <a:spcPts val="0"/>
              </a:spcBef>
              <a:buNone/>
            </a:pPr>
            <a:r>
              <a:rPr lang="en-US" sz="1800" dirty="0" err="1"/>
              <a:t>AtlantiCare</a:t>
            </a:r>
            <a:r>
              <a:rPr lang="en-US" sz="1800" dirty="0"/>
              <a:t> is committed to ensuring nothing interferes with the care, safety, and well-being of our customers and employees.  Impairment is being unable to safely perform one’s job due to physical or mental unfitness.   </a:t>
            </a:r>
            <a:r>
              <a:rPr lang="en-US" sz="1800" b="1" dirty="0"/>
              <a:t>Impairment</a:t>
            </a:r>
            <a:r>
              <a:rPr lang="en-US" sz="1800" dirty="0"/>
              <a:t> can be the result of: </a:t>
            </a:r>
          </a:p>
          <a:p>
            <a:pPr>
              <a:spcBef>
                <a:spcPts val="0"/>
              </a:spcBef>
              <a:buSzPct val="150000"/>
            </a:pPr>
            <a:r>
              <a:rPr lang="en-US" sz="1800" dirty="0"/>
              <a:t>Being under the influence of drugs or alcohol </a:t>
            </a:r>
          </a:p>
          <a:p>
            <a:pPr>
              <a:spcBef>
                <a:spcPts val="0"/>
              </a:spcBef>
              <a:buSzPct val="150000"/>
            </a:pPr>
            <a:r>
              <a:rPr lang="en-US" sz="1800" dirty="0"/>
              <a:t>Lack of sleep </a:t>
            </a:r>
          </a:p>
          <a:p>
            <a:pPr>
              <a:spcBef>
                <a:spcPts val="0"/>
              </a:spcBef>
              <a:buSzPct val="150000"/>
            </a:pPr>
            <a:r>
              <a:rPr lang="en-US" sz="1800" dirty="0"/>
              <a:t>Psychological ailments such as depression or stress</a:t>
            </a:r>
          </a:p>
          <a:p>
            <a:pPr>
              <a:spcBef>
                <a:spcPts val="0"/>
              </a:spcBef>
              <a:buSzPct val="150000"/>
            </a:pPr>
            <a:r>
              <a:rPr lang="en-US" sz="1800" dirty="0"/>
              <a:t>Working while sick </a:t>
            </a:r>
          </a:p>
          <a:p>
            <a:pPr marL="0" indent="0">
              <a:spcBef>
                <a:spcPts val="0"/>
              </a:spcBef>
              <a:buNone/>
            </a:pPr>
            <a:r>
              <a:rPr lang="en-US" sz="1800" dirty="0"/>
              <a:t>Any impairment can impact an employee’s job performance.  When an employee is impaired, his/her ability to adequately react and/or care for our patients and customers can be affected</a:t>
            </a:r>
            <a:r>
              <a:rPr lang="en-US" sz="1800" dirty="0" smtClean="0"/>
              <a:t>.</a:t>
            </a:r>
          </a:p>
          <a:p>
            <a:pPr marL="0" indent="0">
              <a:spcBef>
                <a:spcPts val="0"/>
              </a:spcBef>
              <a:buNone/>
            </a:pPr>
            <a:endParaRPr lang="en-US" sz="1800" dirty="0"/>
          </a:p>
          <a:p>
            <a:pPr marL="0" indent="0">
              <a:spcBef>
                <a:spcPts val="0"/>
              </a:spcBef>
              <a:buNone/>
            </a:pPr>
            <a:r>
              <a:rPr lang="en-US" sz="1800" b="1" dirty="0"/>
              <a:t>If you think a co-worker, medical staff member, or contractor on site is working while impaired, our policies require that you report your concerns immediately to your supervisor, any member of the leadership team, or Human Resources. </a:t>
            </a:r>
          </a:p>
        </p:txBody>
      </p:sp>
    </p:spTree>
    <p:extLst>
      <p:ext uri="{BB962C8B-B14F-4D97-AF65-F5344CB8AC3E}">
        <p14:creationId xmlns:p14="http://schemas.microsoft.com/office/powerpoint/2010/main" val="3420996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Diversity and Inclusion</a:t>
            </a:r>
            <a:endParaRPr lang="en-US" dirty="0"/>
          </a:p>
        </p:txBody>
      </p:sp>
    </p:spTree>
    <p:extLst>
      <p:ext uri="{BB962C8B-B14F-4D97-AF65-F5344CB8AC3E}">
        <p14:creationId xmlns:p14="http://schemas.microsoft.com/office/powerpoint/2010/main" val="4052528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a:bodyPr>
          <a:lstStyle/>
          <a:p>
            <a:r>
              <a:rPr lang="en-US" sz="3200" b="1" dirty="0"/>
              <a:t>Diversity and Inclusion Strategic Purpose</a:t>
            </a:r>
            <a:endParaRPr lang="en-US" sz="3200" dirty="0"/>
          </a:p>
        </p:txBody>
      </p:sp>
      <p:sp>
        <p:nvSpPr>
          <p:cNvPr id="3" name="Content Placeholder 2"/>
          <p:cNvSpPr>
            <a:spLocks noGrp="1"/>
          </p:cNvSpPr>
          <p:nvPr>
            <p:ph idx="1"/>
          </p:nvPr>
        </p:nvSpPr>
        <p:spPr>
          <a:xfrm>
            <a:off x="457200" y="2249424"/>
            <a:ext cx="8229600" cy="2017776"/>
          </a:xfrm>
        </p:spPr>
        <p:txBody>
          <a:bodyPr/>
          <a:lstStyle/>
          <a:p>
            <a:pPr marL="109728" indent="0" algn="ctr">
              <a:buNone/>
            </a:pPr>
            <a:r>
              <a:rPr lang="en-US" dirty="0"/>
              <a:t>To further position </a:t>
            </a:r>
            <a:r>
              <a:rPr lang="en-US" dirty="0" err="1"/>
              <a:t>AtlantiCare</a:t>
            </a:r>
            <a:r>
              <a:rPr lang="en-US" dirty="0"/>
              <a:t> as a leader and trusted partner in the delivery of culturally and community competent respectful health care services to our diverse community</a:t>
            </a:r>
            <a:r>
              <a:rPr lang="en-US" dirty="0" smtClean="0"/>
              <a:t>.</a:t>
            </a:r>
            <a:endParaRPr lang="en-US" dirty="0"/>
          </a:p>
        </p:txBody>
      </p:sp>
    </p:spTree>
    <p:extLst>
      <p:ext uri="{BB962C8B-B14F-4D97-AF65-F5344CB8AC3E}">
        <p14:creationId xmlns:p14="http://schemas.microsoft.com/office/powerpoint/2010/main" val="207863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b="1" dirty="0"/>
              <a:t>Diversity and Inclusion Focus Areas</a:t>
            </a:r>
            <a:endParaRPr lang="en-US" dirty="0"/>
          </a:p>
        </p:txBody>
      </p:sp>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614979534"/>
              </p:ext>
            </p:extLst>
          </p:nvPr>
        </p:nvGraphicFramePr>
        <p:xfrm>
          <a:off x="381000" y="1752600"/>
          <a:ext cx="84582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1"/>
          <p:cNvSpPr txBox="1">
            <a:spLocks noChangeArrowheads="1"/>
          </p:cNvSpPr>
          <p:nvPr>
            <p:custDataLst>
              <p:tags r:id="rId2"/>
            </p:custDataLst>
          </p:nvPr>
        </p:nvSpPr>
        <p:spPr bwMode="auto">
          <a:xfrm>
            <a:off x="1881322" y="4165092"/>
            <a:ext cx="1697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defTabSz="457200" eaLnBrk="1" hangingPunct="1"/>
            <a:r>
              <a:rPr lang="en-US" b="1" dirty="0">
                <a:solidFill>
                  <a:srgbClr val="DFEBF5"/>
                </a:solidFill>
                <a:latin typeface="Arial" panose="020B0604020202020204" pitchFamily="34" charset="0"/>
                <a:cs typeface="Arial" panose="020B0604020202020204" pitchFamily="34" charset="0"/>
              </a:rPr>
              <a:t>Build healthy </a:t>
            </a:r>
          </a:p>
          <a:p>
            <a:pPr defTabSz="457200" eaLnBrk="1" hangingPunct="1"/>
            <a:r>
              <a:rPr lang="en-US" b="1" dirty="0" smtClean="0">
                <a:solidFill>
                  <a:srgbClr val="DFEBF5"/>
                </a:solidFill>
                <a:latin typeface="Arial" panose="020B0604020202020204" pitchFamily="34" charset="0"/>
                <a:cs typeface="Arial" panose="020B0604020202020204" pitchFamily="34" charset="0"/>
              </a:rPr>
              <a:t>communities</a:t>
            </a:r>
            <a:endParaRPr lang="en-US" b="1" dirty="0">
              <a:solidFill>
                <a:srgbClr val="DFEBF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627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019800" cy="1066800"/>
          </a:xfrm>
        </p:spPr>
        <p:txBody>
          <a:bodyPr/>
          <a:lstStyle/>
          <a:p>
            <a:r>
              <a:rPr lang="en-US" b="1" dirty="0"/>
              <a:t>Who are our customers?</a:t>
            </a:r>
            <a:endParaRPr lang="en-US" dirty="0"/>
          </a:p>
        </p:txBody>
      </p:sp>
      <p:sp>
        <p:nvSpPr>
          <p:cNvPr id="3" name="Content Placeholder 2"/>
          <p:cNvSpPr>
            <a:spLocks noGrp="1"/>
          </p:cNvSpPr>
          <p:nvPr>
            <p:ph idx="1"/>
          </p:nvPr>
        </p:nvSpPr>
        <p:spPr>
          <a:xfrm>
            <a:off x="457200" y="1828800"/>
            <a:ext cx="8229600" cy="4325112"/>
          </a:xfrm>
        </p:spPr>
        <p:txBody>
          <a:bodyPr>
            <a:normAutofit fontScale="92500" lnSpcReduction="10000"/>
          </a:bodyPr>
          <a:lstStyle/>
          <a:p>
            <a:pPr marL="0" indent="0">
              <a:lnSpc>
                <a:spcPct val="110000"/>
              </a:lnSpc>
              <a:spcBef>
                <a:spcPts val="0"/>
              </a:spcBef>
              <a:buNone/>
            </a:pPr>
            <a:r>
              <a:rPr lang="en-US" dirty="0"/>
              <a:t>In addition to our ethnic communities, we serve other patient communities, such as:</a:t>
            </a:r>
          </a:p>
          <a:p>
            <a:pPr>
              <a:lnSpc>
                <a:spcPct val="110000"/>
              </a:lnSpc>
              <a:spcBef>
                <a:spcPts val="0"/>
              </a:spcBef>
              <a:buSzPct val="150000"/>
            </a:pPr>
            <a:r>
              <a:rPr lang="en-US" dirty="0"/>
              <a:t>Veterans/Military and families</a:t>
            </a:r>
          </a:p>
          <a:p>
            <a:pPr>
              <a:lnSpc>
                <a:spcPct val="110000"/>
              </a:lnSpc>
              <a:spcBef>
                <a:spcPts val="0"/>
              </a:spcBef>
              <a:buSzPct val="150000"/>
            </a:pPr>
            <a:r>
              <a:rPr lang="en-US" dirty="0"/>
              <a:t>Blind, deaf, and hard of hearing</a:t>
            </a:r>
          </a:p>
          <a:p>
            <a:pPr>
              <a:lnSpc>
                <a:spcPct val="110000"/>
              </a:lnSpc>
              <a:spcBef>
                <a:spcPts val="0"/>
              </a:spcBef>
              <a:buSzPct val="150000"/>
            </a:pPr>
            <a:r>
              <a:rPr lang="en-US" dirty="0"/>
              <a:t>Elderly</a:t>
            </a:r>
          </a:p>
          <a:p>
            <a:pPr>
              <a:lnSpc>
                <a:spcPct val="110000"/>
              </a:lnSpc>
              <a:spcBef>
                <a:spcPts val="0"/>
              </a:spcBef>
              <a:buSzPct val="150000"/>
            </a:pPr>
            <a:r>
              <a:rPr lang="en-US" dirty="0"/>
              <a:t>Homeless</a:t>
            </a:r>
          </a:p>
          <a:p>
            <a:pPr>
              <a:lnSpc>
                <a:spcPct val="110000"/>
              </a:lnSpc>
              <a:spcBef>
                <a:spcPts val="0"/>
              </a:spcBef>
              <a:buSzPct val="150000"/>
            </a:pPr>
            <a:r>
              <a:rPr lang="en-US" dirty="0"/>
              <a:t>LGBTQ</a:t>
            </a:r>
          </a:p>
          <a:p>
            <a:pPr>
              <a:lnSpc>
                <a:spcPct val="110000"/>
              </a:lnSpc>
              <a:spcBef>
                <a:spcPts val="0"/>
              </a:spcBef>
              <a:buSzPct val="150000"/>
            </a:pPr>
            <a:r>
              <a:rPr lang="en-US" dirty="0"/>
              <a:t>Physically Challenged </a:t>
            </a:r>
          </a:p>
          <a:p>
            <a:pPr>
              <a:lnSpc>
                <a:spcPct val="110000"/>
              </a:lnSpc>
              <a:spcBef>
                <a:spcPts val="0"/>
              </a:spcBef>
              <a:buSzPct val="150000"/>
            </a:pPr>
            <a:r>
              <a:rPr lang="en-US" dirty="0"/>
              <a:t>Patients representing over 62 languages</a:t>
            </a:r>
          </a:p>
          <a:p>
            <a:pPr>
              <a:lnSpc>
                <a:spcPct val="110000"/>
              </a:lnSpc>
              <a:spcBef>
                <a:spcPts val="0"/>
              </a:spcBef>
              <a:buSzPct val="150000"/>
            </a:pPr>
            <a:r>
              <a:rPr lang="en-US" dirty="0"/>
              <a:t>Patients representing over 49 </a:t>
            </a:r>
            <a:r>
              <a:rPr lang="en-US" dirty="0" smtClean="0"/>
              <a:t>religions</a:t>
            </a:r>
            <a:endParaRPr lang="en-US" dirty="0"/>
          </a:p>
        </p:txBody>
      </p:sp>
    </p:spTree>
    <p:extLst>
      <p:ext uri="{BB962C8B-B14F-4D97-AF65-F5344CB8AC3E}">
        <p14:creationId xmlns:p14="http://schemas.microsoft.com/office/powerpoint/2010/main" val="1168226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229600" cy="1066800"/>
          </a:xfrm>
        </p:spPr>
        <p:txBody>
          <a:bodyPr/>
          <a:lstStyle/>
          <a:p>
            <a:r>
              <a:rPr lang="en-US" b="1" dirty="0"/>
              <a:t>Policies and Practices</a:t>
            </a:r>
            <a:endParaRPr lang="en-US" dirty="0"/>
          </a:p>
        </p:txBody>
      </p:sp>
      <p:sp>
        <p:nvSpPr>
          <p:cNvPr id="3" name="Content Placeholder 2"/>
          <p:cNvSpPr>
            <a:spLocks noGrp="1"/>
          </p:cNvSpPr>
          <p:nvPr>
            <p:ph idx="1"/>
          </p:nvPr>
        </p:nvSpPr>
        <p:spPr>
          <a:xfrm>
            <a:off x="266700" y="2249424"/>
            <a:ext cx="8610600" cy="4325112"/>
          </a:xfrm>
        </p:spPr>
        <p:txBody>
          <a:bodyPr>
            <a:normAutofit/>
          </a:bodyPr>
          <a:lstStyle/>
          <a:p>
            <a:pPr marL="0" indent="0">
              <a:spcBef>
                <a:spcPts val="0"/>
              </a:spcBef>
              <a:buNone/>
            </a:pPr>
            <a:r>
              <a:rPr lang="en-US" b="1" dirty="0"/>
              <a:t>Policies and practices that support an inclusive environment for our workforce and patients include the following three policies:</a:t>
            </a:r>
          </a:p>
          <a:p>
            <a:pPr indent="-365760">
              <a:spcBef>
                <a:spcPts val="0"/>
              </a:spcBef>
              <a:buSzPct val="100000"/>
              <a:buFont typeface="+mj-lt"/>
              <a:buAutoNum type="arabicPeriod"/>
            </a:pPr>
            <a:r>
              <a:rPr lang="en-US" dirty="0"/>
              <a:t>Equal Employment Opportunity, Non-Discrimination and Code of Conduct – Policy #375</a:t>
            </a:r>
          </a:p>
          <a:p>
            <a:pPr indent="-365760">
              <a:spcBef>
                <a:spcPts val="0"/>
              </a:spcBef>
              <a:buSzPct val="100000"/>
              <a:buFont typeface="+mj-lt"/>
              <a:buAutoNum type="arabicPeriod"/>
            </a:pPr>
            <a:r>
              <a:rPr lang="en-US" dirty="0" err="1"/>
              <a:t>AtlantiCare</a:t>
            </a:r>
            <a:r>
              <a:rPr lang="en-US" dirty="0"/>
              <a:t> Patient Bill of Rights </a:t>
            </a:r>
          </a:p>
          <a:p>
            <a:pPr indent="-365760">
              <a:spcBef>
                <a:spcPts val="0"/>
              </a:spcBef>
              <a:buSzPct val="100000"/>
              <a:buFont typeface="+mj-lt"/>
              <a:buAutoNum type="arabicPeriod"/>
            </a:pPr>
            <a:r>
              <a:rPr lang="en-US" dirty="0"/>
              <a:t>Patient </a:t>
            </a:r>
            <a:r>
              <a:rPr lang="en-US" dirty="0" smtClean="0"/>
              <a:t>Visitation</a:t>
            </a:r>
            <a:endParaRPr lang="en-US" dirty="0"/>
          </a:p>
        </p:txBody>
      </p:sp>
    </p:spTree>
    <p:extLst>
      <p:ext uri="{BB962C8B-B14F-4D97-AF65-F5344CB8AC3E}">
        <p14:creationId xmlns:p14="http://schemas.microsoft.com/office/powerpoint/2010/main" val="4171594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Autofit/>
          </a:bodyPr>
          <a:lstStyle/>
          <a:p>
            <a:r>
              <a:rPr lang="en-US" sz="3200" b="1" dirty="0"/>
              <a:t>Equal Employment Opportunity, </a:t>
            </a:r>
            <a:br>
              <a:rPr lang="en-US" sz="3200" b="1" dirty="0"/>
            </a:br>
            <a:r>
              <a:rPr lang="en-US" sz="3200" b="1" dirty="0"/>
              <a:t>Non-Discrimination and Code of Conduct Policy</a:t>
            </a:r>
            <a:endParaRPr lang="en-US" sz="3200" dirty="0"/>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0"/>
              </a:spcBef>
              <a:buNone/>
            </a:pPr>
            <a:r>
              <a:rPr lang="en-US" dirty="0"/>
              <a:t>It is our policy and practice that all persons be treated without regard to protected classes under New Jersey and/or federal law, which include race, skin color, religion, gender, pregnancy, national origin, nationality, mental or physical disability, perceived disability, age, creed, ancestry, marital status, domestic partnership or civil union status, actual or perceived affectional or sexual orientation, gender identity or expression, atypical hereditary cellular or blood trait, genetic information, military service, or AIDS and HIV related illnesses. </a:t>
            </a:r>
          </a:p>
          <a:p>
            <a:pPr>
              <a:lnSpc>
                <a:spcPct val="120000"/>
              </a:lnSpc>
              <a:spcBef>
                <a:spcPts val="0"/>
              </a:spcBef>
            </a:pPr>
            <a:endParaRPr lang="en-US" dirty="0"/>
          </a:p>
          <a:p>
            <a:pPr>
              <a:lnSpc>
                <a:spcPct val="120000"/>
              </a:lnSpc>
              <a:spcBef>
                <a:spcPts val="0"/>
              </a:spcBef>
            </a:pPr>
            <a:endParaRPr lang="en-US" dirty="0"/>
          </a:p>
          <a:p>
            <a:pPr marL="0" indent="0" algn="ctr">
              <a:lnSpc>
                <a:spcPct val="120000"/>
              </a:lnSpc>
              <a:spcBef>
                <a:spcPts val="0"/>
              </a:spcBef>
              <a:buNone/>
            </a:pPr>
            <a:r>
              <a:rPr lang="en-US" b="1" dirty="0" smtClean="0"/>
              <a:t>(</a:t>
            </a:r>
            <a:r>
              <a:rPr lang="en-US" b="1" dirty="0"/>
              <a:t>To view full policy visit Policies and Procedures on the Starfish Page. Policy #375 – Human Resource Policies</a:t>
            </a:r>
            <a:r>
              <a:rPr lang="en-US" b="1" dirty="0" smtClean="0"/>
              <a:t>)</a:t>
            </a:r>
            <a:endParaRPr lang="en-US" b="1" dirty="0"/>
          </a:p>
        </p:txBody>
      </p:sp>
    </p:spTree>
    <p:extLst>
      <p:ext uri="{BB962C8B-B14F-4D97-AF65-F5344CB8AC3E}">
        <p14:creationId xmlns:p14="http://schemas.microsoft.com/office/powerpoint/2010/main" val="1140735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ARMC Hospital Bill of Rights</a:t>
            </a:r>
            <a:endParaRPr lang="en-US" dirty="0"/>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sz="2000" dirty="0"/>
              <a:t>As a patient of ARMC, patients have the right to receive treatment and medical services without discrimination based on age, religion, creed, race, skin color, national origin, ancestry, marital status, civil union status, domestic partnership status, sex, affectional or sexual orientation, gender identity or expression, handicap or disability, genetic or HIV related illnesses, diagnosis, the ability to pay, and/or the source of payment.</a:t>
            </a:r>
          </a:p>
          <a:p>
            <a:pPr marL="0" indent="0">
              <a:lnSpc>
                <a:spcPct val="120000"/>
              </a:lnSpc>
              <a:spcBef>
                <a:spcPts val="0"/>
              </a:spcBef>
              <a:buNone/>
            </a:pPr>
            <a:endParaRPr lang="en-US" sz="2000" dirty="0" smtClean="0"/>
          </a:p>
          <a:p>
            <a:pPr marL="0" indent="0">
              <a:lnSpc>
                <a:spcPct val="120000"/>
              </a:lnSpc>
              <a:spcBef>
                <a:spcPts val="0"/>
              </a:spcBef>
              <a:buNone/>
            </a:pPr>
            <a:endParaRPr lang="en-US" sz="2000" dirty="0"/>
          </a:p>
          <a:p>
            <a:pPr marL="0" indent="0" algn="ctr">
              <a:lnSpc>
                <a:spcPct val="120000"/>
              </a:lnSpc>
              <a:spcBef>
                <a:spcPts val="0"/>
              </a:spcBef>
              <a:buNone/>
            </a:pPr>
            <a:r>
              <a:rPr lang="en-US" sz="2000" b="1" dirty="0"/>
              <a:t>(To view the full policy – visit the Customer Experience Portal on the Starfish Page</a:t>
            </a:r>
            <a:r>
              <a:rPr lang="en-US" sz="2000" b="1" dirty="0" smtClean="0"/>
              <a:t>)</a:t>
            </a:r>
            <a:endParaRPr lang="en-US" sz="2000" b="1" dirty="0"/>
          </a:p>
        </p:txBody>
      </p:sp>
    </p:spTree>
    <p:extLst>
      <p:ext uri="{BB962C8B-B14F-4D97-AF65-F5344CB8AC3E}">
        <p14:creationId xmlns:p14="http://schemas.microsoft.com/office/powerpoint/2010/main" val="2867789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b="1" dirty="0"/>
              <a:t>Patient Visitation Policy</a:t>
            </a:r>
            <a:endParaRPr lang="en-US" dirty="0"/>
          </a:p>
        </p:txBody>
      </p:sp>
      <p:sp>
        <p:nvSpPr>
          <p:cNvPr id="3" name="Content Placeholder 2"/>
          <p:cNvSpPr>
            <a:spLocks noGrp="1"/>
          </p:cNvSpPr>
          <p:nvPr>
            <p:ph idx="1"/>
          </p:nvPr>
        </p:nvSpPr>
        <p:spPr>
          <a:xfrm>
            <a:off x="457200" y="2057400"/>
            <a:ext cx="8229600" cy="4517136"/>
          </a:xfrm>
        </p:spPr>
        <p:txBody>
          <a:bodyPr>
            <a:noAutofit/>
          </a:bodyPr>
          <a:lstStyle/>
          <a:p>
            <a:pPr>
              <a:lnSpc>
                <a:spcPct val="120000"/>
              </a:lnSpc>
              <a:spcBef>
                <a:spcPts val="0"/>
              </a:spcBef>
              <a:buSzPct val="150000"/>
            </a:pPr>
            <a:r>
              <a:rPr lang="en-US" sz="1800" dirty="0" err="1"/>
              <a:t>AtlantiCare</a:t>
            </a:r>
            <a:r>
              <a:rPr lang="en-US" sz="1800" dirty="0"/>
              <a:t> will not restrict, limit, or otherwise deny visitation privileges on the basis of race, skin color, marital status, age (except as required for clinical reasons), national origin, nationality, religion, sex, gender identity or expression, sexual orientation, or disability.</a:t>
            </a:r>
          </a:p>
          <a:p>
            <a:pPr>
              <a:lnSpc>
                <a:spcPct val="120000"/>
              </a:lnSpc>
              <a:spcBef>
                <a:spcPts val="0"/>
              </a:spcBef>
              <a:buSzPct val="150000"/>
            </a:pPr>
            <a:r>
              <a:rPr lang="en-US" sz="1800" dirty="0"/>
              <a:t>All </a:t>
            </a:r>
            <a:r>
              <a:rPr lang="en-US" sz="1800" dirty="0" err="1"/>
              <a:t>AtlantiCare</a:t>
            </a:r>
            <a:r>
              <a:rPr lang="en-US" sz="1800" dirty="0"/>
              <a:t> patients have the right to receive the visitors they have designated at the time of their preference and may make this request either verbally or in writing. This includes, but is not limited to, a spouse, a domestic partner (including a same-sex domestic partner), another family member, or a friend. All </a:t>
            </a:r>
            <a:r>
              <a:rPr lang="en-US" sz="1800" dirty="0" err="1"/>
              <a:t>AtlantiCare</a:t>
            </a:r>
            <a:r>
              <a:rPr lang="en-US" sz="1800" dirty="0"/>
              <a:t> patients have the right to withdraw or deny such consent at any time either orally or in writing.</a:t>
            </a:r>
          </a:p>
          <a:p>
            <a:pPr>
              <a:lnSpc>
                <a:spcPct val="120000"/>
              </a:lnSpc>
              <a:spcBef>
                <a:spcPts val="0"/>
              </a:spcBef>
            </a:pPr>
            <a:endParaRPr lang="en-US" sz="1800" dirty="0"/>
          </a:p>
          <a:p>
            <a:pPr marL="0" indent="0" algn="ctr">
              <a:lnSpc>
                <a:spcPct val="120000"/>
              </a:lnSpc>
              <a:spcBef>
                <a:spcPts val="0"/>
              </a:spcBef>
              <a:buNone/>
            </a:pPr>
            <a:r>
              <a:rPr lang="en-US" sz="1800" b="1" dirty="0"/>
              <a:t>(To view the full policy – visit the Customer Experience Portal on the Starfish</a:t>
            </a:r>
            <a:r>
              <a:rPr lang="en-US" sz="1800" b="1" dirty="0" smtClean="0"/>
              <a:t>)</a:t>
            </a:r>
            <a:endParaRPr lang="en-US" sz="1800" dirty="0"/>
          </a:p>
        </p:txBody>
      </p:sp>
    </p:spTree>
    <p:extLst>
      <p:ext uri="{BB962C8B-B14F-4D97-AF65-F5344CB8AC3E}">
        <p14:creationId xmlns:p14="http://schemas.microsoft.com/office/powerpoint/2010/main" val="2196190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066800"/>
          </a:xfrm>
        </p:spPr>
        <p:txBody>
          <a:bodyPr>
            <a:normAutofit/>
          </a:bodyPr>
          <a:lstStyle/>
          <a:p>
            <a:r>
              <a:rPr lang="en-US" b="1" dirty="0" err="1"/>
              <a:t>AtlantiCare</a:t>
            </a:r>
            <a:r>
              <a:rPr lang="en-US" b="1" dirty="0"/>
              <a:t> Family </a:t>
            </a:r>
            <a:r>
              <a:rPr lang="en-US" b="1" dirty="0" smtClean="0"/>
              <a:t>Commitments</a:t>
            </a:r>
            <a:endParaRPr lang="en-US" b="1" dirty="0"/>
          </a:p>
        </p:txBody>
      </p:sp>
      <p:sp>
        <p:nvSpPr>
          <p:cNvPr id="9" name="Content Placeholder 8"/>
          <p:cNvSpPr>
            <a:spLocks noGrp="1"/>
          </p:cNvSpPr>
          <p:nvPr>
            <p:ph sz="half" idx="1"/>
          </p:nvPr>
        </p:nvSpPr>
        <p:spPr>
          <a:xfrm>
            <a:off x="533400" y="1219200"/>
            <a:ext cx="8153400" cy="1636776"/>
          </a:xfrm>
        </p:spPr>
        <p:txBody>
          <a:bodyPr>
            <a:normAutofit fontScale="77500" lnSpcReduction="20000"/>
          </a:bodyPr>
          <a:lstStyle/>
          <a:p>
            <a:pPr marL="0" indent="0">
              <a:lnSpc>
                <a:spcPct val="120000"/>
              </a:lnSpc>
              <a:spcBef>
                <a:spcPts val="0"/>
              </a:spcBef>
              <a:buNone/>
            </a:pPr>
            <a:r>
              <a:rPr lang="en-US" dirty="0"/>
              <a:t>The </a:t>
            </a:r>
            <a:r>
              <a:rPr lang="en-US" dirty="0" err="1"/>
              <a:t>AtlantiCare</a:t>
            </a:r>
            <a:r>
              <a:rPr lang="en-US" dirty="0"/>
              <a:t> Family Commitments were created to nurture our values and to grow our culture.  The Family Commitments were created in 2019 to help us to better define our culture and the behaviors that are expected.  Based on feedback given through many focus groups, twelve overlapping behaviors were identified and then named as the Family Commitments.  One Family Commitment is highlighted a month via many communication methods to help make it real. </a:t>
            </a:r>
          </a:p>
        </p:txBody>
      </p:sp>
      <p:sp>
        <p:nvSpPr>
          <p:cNvPr id="10" name="Content Placeholder 9"/>
          <p:cNvSpPr>
            <a:spLocks noGrp="1"/>
          </p:cNvSpPr>
          <p:nvPr>
            <p:ph sz="half" idx="2"/>
          </p:nvPr>
        </p:nvSpPr>
        <p:spPr>
          <a:xfrm>
            <a:off x="4648200" y="2825813"/>
            <a:ext cx="4038600" cy="4032187"/>
          </a:xfrm>
        </p:spPr>
        <p:txBody>
          <a:bodyPr anchor="t">
            <a:normAutofit fontScale="77500" lnSpcReduction="20000"/>
          </a:bodyPr>
          <a:lstStyle/>
          <a:p>
            <a:pPr marL="109728" indent="0">
              <a:lnSpc>
                <a:spcPct val="120000"/>
              </a:lnSpc>
              <a:spcBef>
                <a:spcPts val="0"/>
              </a:spcBef>
              <a:buNone/>
            </a:pPr>
            <a:r>
              <a:rPr lang="en-US" dirty="0" err="1"/>
              <a:t>AtlantiCare</a:t>
            </a:r>
            <a:r>
              <a:rPr lang="en-US" dirty="0"/>
              <a:t> Family Commitments:</a:t>
            </a:r>
          </a:p>
          <a:p>
            <a:pPr marL="566928" indent="-457200">
              <a:lnSpc>
                <a:spcPct val="120000"/>
              </a:lnSpc>
              <a:spcBef>
                <a:spcPts val="0"/>
              </a:spcBef>
              <a:buFont typeface="+mj-lt"/>
              <a:buAutoNum type="arabicPeriod"/>
            </a:pPr>
            <a:r>
              <a:rPr lang="en-US" dirty="0" smtClean="0"/>
              <a:t>Create </a:t>
            </a:r>
            <a:r>
              <a:rPr lang="en-US" dirty="0"/>
              <a:t>excellent encounters</a:t>
            </a:r>
          </a:p>
          <a:p>
            <a:pPr marL="566928" indent="-457200">
              <a:lnSpc>
                <a:spcPct val="120000"/>
              </a:lnSpc>
              <a:spcBef>
                <a:spcPts val="0"/>
              </a:spcBef>
              <a:buFont typeface="+mj-lt"/>
              <a:buAutoNum type="arabicPeriod"/>
            </a:pPr>
            <a:r>
              <a:rPr lang="en-US" dirty="0" smtClean="0"/>
              <a:t>Walk </a:t>
            </a:r>
            <a:r>
              <a:rPr lang="en-US" dirty="0"/>
              <a:t>the talk</a:t>
            </a:r>
          </a:p>
          <a:p>
            <a:pPr marL="566928" indent="-457200">
              <a:lnSpc>
                <a:spcPct val="120000"/>
              </a:lnSpc>
              <a:spcBef>
                <a:spcPts val="0"/>
              </a:spcBef>
              <a:buFont typeface="+mj-lt"/>
              <a:buAutoNum type="arabicPeriod"/>
            </a:pPr>
            <a:r>
              <a:rPr lang="en-US" dirty="0" smtClean="0"/>
              <a:t>Be </a:t>
            </a:r>
            <a:r>
              <a:rPr lang="en-US" dirty="0"/>
              <a:t>curious and innovative</a:t>
            </a:r>
          </a:p>
          <a:p>
            <a:pPr marL="566928" indent="-457200">
              <a:lnSpc>
                <a:spcPct val="120000"/>
              </a:lnSpc>
              <a:spcBef>
                <a:spcPts val="0"/>
              </a:spcBef>
              <a:buFont typeface="+mj-lt"/>
              <a:buAutoNum type="arabicPeriod"/>
            </a:pPr>
            <a:r>
              <a:rPr lang="en-US" dirty="0" smtClean="0"/>
              <a:t>Practice </a:t>
            </a:r>
            <a:r>
              <a:rPr lang="en-US" dirty="0"/>
              <a:t>humility and civility</a:t>
            </a:r>
          </a:p>
          <a:p>
            <a:pPr marL="566928" indent="-457200">
              <a:lnSpc>
                <a:spcPct val="120000"/>
              </a:lnSpc>
              <a:spcBef>
                <a:spcPts val="0"/>
              </a:spcBef>
              <a:buFont typeface="+mj-lt"/>
              <a:buAutoNum type="arabicPeriod"/>
            </a:pPr>
            <a:r>
              <a:rPr lang="en-US" dirty="0" smtClean="0"/>
              <a:t>Keep </a:t>
            </a:r>
            <a:r>
              <a:rPr lang="en-US" dirty="0" err="1"/>
              <a:t>AtlantiCare</a:t>
            </a:r>
            <a:r>
              <a:rPr lang="en-US" dirty="0"/>
              <a:t> proud</a:t>
            </a:r>
          </a:p>
          <a:p>
            <a:pPr marL="566928" indent="-457200">
              <a:lnSpc>
                <a:spcPct val="120000"/>
              </a:lnSpc>
              <a:spcBef>
                <a:spcPts val="0"/>
              </a:spcBef>
              <a:buFont typeface="+mj-lt"/>
              <a:buAutoNum type="arabicPeriod"/>
            </a:pPr>
            <a:r>
              <a:rPr lang="en-US" dirty="0" smtClean="0"/>
              <a:t>Make </a:t>
            </a:r>
            <a:r>
              <a:rPr lang="en-US" dirty="0"/>
              <a:t>your work matter</a:t>
            </a:r>
          </a:p>
          <a:p>
            <a:pPr marL="566928" indent="-457200">
              <a:lnSpc>
                <a:spcPct val="120000"/>
              </a:lnSpc>
              <a:spcBef>
                <a:spcPts val="0"/>
              </a:spcBef>
              <a:buFont typeface="+mj-lt"/>
              <a:buAutoNum type="arabicPeriod"/>
            </a:pPr>
            <a:r>
              <a:rPr lang="en-US" dirty="0" smtClean="0"/>
              <a:t>Choose </a:t>
            </a:r>
            <a:r>
              <a:rPr lang="en-US" dirty="0"/>
              <a:t>your words carefully</a:t>
            </a:r>
          </a:p>
          <a:p>
            <a:pPr marL="566928" indent="-457200">
              <a:lnSpc>
                <a:spcPct val="120000"/>
              </a:lnSpc>
              <a:spcBef>
                <a:spcPts val="0"/>
              </a:spcBef>
              <a:buFont typeface="+mj-lt"/>
              <a:buAutoNum type="arabicPeriod"/>
            </a:pPr>
            <a:r>
              <a:rPr lang="en-US" dirty="0" smtClean="0"/>
              <a:t>Practice </a:t>
            </a:r>
            <a:r>
              <a:rPr lang="en-US" dirty="0"/>
              <a:t>self-care and find </a:t>
            </a:r>
            <a:r>
              <a:rPr lang="en-US" dirty="0" smtClean="0"/>
              <a:t>joy </a:t>
            </a:r>
            <a:endParaRPr lang="en-US" dirty="0"/>
          </a:p>
          <a:p>
            <a:pPr marL="566928" indent="-457200">
              <a:lnSpc>
                <a:spcPct val="120000"/>
              </a:lnSpc>
              <a:spcBef>
                <a:spcPts val="0"/>
              </a:spcBef>
              <a:buFont typeface="+mj-lt"/>
              <a:buAutoNum type="arabicPeriod"/>
            </a:pPr>
            <a:r>
              <a:rPr lang="en-US" dirty="0" smtClean="0"/>
              <a:t>Understand </a:t>
            </a:r>
            <a:r>
              <a:rPr lang="en-US" dirty="0"/>
              <a:t>your patients and/or customers</a:t>
            </a:r>
          </a:p>
          <a:p>
            <a:pPr marL="566928" indent="-457200">
              <a:lnSpc>
                <a:spcPct val="120000"/>
              </a:lnSpc>
              <a:spcBef>
                <a:spcPts val="0"/>
              </a:spcBef>
              <a:buFont typeface="+mj-lt"/>
              <a:buAutoNum type="arabicPeriod"/>
            </a:pPr>
            <a:r>
              <a:rPr lang="en-US" dirty="0" smtClean="0"/>
              <a:t>See </a:t>
            </a:r>
            <a:r>
              <a:rPr lang="en-US" dirty="0"/>
              <a:t>something, say something</a:t>
            </a:r>
          </a:p>
          <a:p>
            <a:pPr marL="566928" indent="-457200">
              <a:lnSpc>
                <a:spcPct val="120000"/>
              </a:lnSpc>
              <a:spcBef>
                <a:spcPts val="0"/>
              </a:spcBef>
              <a:buFont typeface="+mj-lt"/>
              <a:buAutoNum type="arabicPeriod"/>
            </a:pPr>
            <a:r>
              <a:rPr lang="en-US" dirty="0" smtClean="0"/>
              <a:t>Celebrate</a:t>
            </a:r>
            <a:r>
              <a:rPr lang="en-US" dirty="0"/>
              <a:t>!</a:t>
            </a:r>
          </a:p>
          <a:p>
            <a:pPr marL="566928" indent="-457200">
              <a:lnSpc>
                <a:spcPct val="120000"/>
              </a:lnSpc>
              <a:spcBef>
                <a:spcPts val="0"/>
              </a:spcBef>
              <a:buFont typeface="+mj-lt"/>
              <a:buAutoNum type="arabicPeriod"/>
            </a:pPr>
            <a:r>
              <a:rPr lang="en-US" dirty="0" smtClean="0"/>
              <a:t>Do </a:t>
            </a:r>
            <a:r>
              <a:rPr lang="en-US" dirty="0"/>
              <a:t>the right thing and do things </a:t>
            </a:r>
            <a:r>
              <a:rPr lang="en-US" dirty="0" smtClean="0"/>
              <a:t>right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27" y="2819400"/>
            <a:ext cx="396937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982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a:t>LGBT Definitions Included in Previous Slides:</a:t>
            </a:r>
            <a:endParaRPr lang="en-US" dirty="0"/>
          </a:p>
        </p:txBody>
      </p:sp>
      <p:sp>
        <p:nvSpPr>
          <p:cNvPr id="3" name="Content Placeholder 2"/>
          <p:cNvSpPr>
            <a:spLocks noGrp="1"/>
          </p:cNvSpPr>
          <p:nvPr>
            <p:ph idx="1"/>
          </p:nvPr>
        </p:nvSpPr>
        <p:spPr>
          <a:xfrm>
            <a:off x="152400" y="1752600"/>
            <a:ext cx="8839200" cy="4745736"/>
          </a:xfrm>
        </p:spPr>
        <p:txBody>
          <a:bodyPr>
            <a:normAutofit fontScale="25000" lnSpcReduction="20000"/>
          </a:bodyPr>
          <a:lstStyle/>
          <a:p>
            <a:pPr marL="0" indent="0">
              <a:lnSpc>
                <a:spcPct val="120000"/>
              </a:lnSpc>
              <a:spcBef>
                <a:spcPts val="0"/>
              </a:spcBef>
              <a:buNone/>
            </a:pPr>
            <a:r>
              <a:rPr lang="en-US" sz="7200" b="1" dirty="0"/>
              <a:t>Sexual orientation</a:t>
            </a:r>
          </a:p>
          <a:p>
            <a:pPr>
              <a:lnSpc>
                <a:spcPct val="120000"/>
              </a:lnSpc>
              <a:spcBef>
                <a:spcPts val="0"/>
              </a:spcBef>
              <a:buSzPct val="150000"/>
            </a:pPr>
            <a:r>
              <a:rPr lang="en-US" sz="7200" dirty="0"/>
              <a:t>"Sexual orientation" is the preferred term used when referring to an individual's physical and/or emotional attraction to the same and/or opposite gender. "Gay," "lesbian," "bisexual," and "straight" are all examples of sexual orientations. A person's sexual orientation is distinct from a person's gender identity and expression.</a:t>
            </a:r>
          </a:p>
          <a:p>
            <a:pPr marL="0" indent="0">
              <a:lnSpc>
                <a:spcPct val="120000"/>
              </a:lnSpc>
              <a:spcBef>
                <a:spcPts val="0"/>
              </a:spcBef>
              <a:buNone/>
            </a:pPr>
            <a:r>
              <a:rPr lang="en-US" sz="7200" b="1" dirty="0"/>
              <a:t>Gender identity</a:t>
            </a:r>
          </a:p>
          <a:p>
            <a:pPr>
              <a:lnSpc>
                <a:spcPct val="120000"/>
              </a:lnSpc>
              <a:spcBef>
                <a:spcPts val="0"/>
              </a:spcBef>
              <a:buSzPct val="150000"/>
            </a:pPr>
            <a:r>
              <a:rPr lang="en-US" sz="7200" dirty="0"/>
              <a:t>The term "gender identity," distinct from the term "sexual orientation," refers to a person's innate, deeply felt psychological identification as a man, woman, or some other gender, which may or may not correspond to the sex assigned to them at birth (e.g., the sex listed on their birth certificate).</a:t>
            </a:r>
          </a:p>
          <a:p>
            <a:pPr marL="0" indent="0">
              <a:lnSpc>
                <a:spcPct val="120000"/>
              </a:lnSpc>
              <a:spcBef>
                <a:spcPts val="0"/>
              </a:spcBef>
              <a:buNone/>
            </a:pPr>
            <a:r>
              <a:rPr lang="en-US" sz="7200" b="1" dirty="0"/>
              <a:t>Gender expression</a:t>
            </a:r>
          </a:p>
          <a:p>
            <a:pPr>
              <a:lnSpc>
                <a:spcPct val="120000"/>
              </a:lnSpc>
              <a:spcBef>
                <a:spcPts val="0"/>
              </a:spcBef>
              <a:buSzPct val="150000"/>
            </a:pPr>
            <a:r>
              <a:rPr lang="en-US" sz="7200" dirty="0"/>
              <a:t>Gender expression refers to all of the external characteristics and behaviors that are socially defined as either masculine or feminine, such as dress, grooming, mannerisms, speech patterns and social interactions. Social or cultural norms can vary widely and some characteristics that may be accepted as masculine, feminine or neutral in one culture may not be assessed similarly in another.</a:t>
            </a:r>
          </a:p>
          <a:p>
            <a:pPr marL="0" indent="0">
              <a:lnSpc>
                <a:spcPct val="120000"/>
              </a:lnSpc>
              <a:spcBef>
                <a:spcPts val="0"/>
              </a:spcBef>
              <a:buNone/>
            </a:pPr>
            <a:r>
              <a:rPr lang="en-US" sz="4000" dirty="0"/>
              <a:t>Source: </a:t>
            </a:r>
            <a:r>
              <a:rPr lang="en-US" sz="4000" dirty="0" smtClean="0"/>
              <a:t>HRC.org</a:t>
            </a:r>
            <a:endParaRPr lang="en-US" sz="4000" dirty="0"/>
          </a:p>
        </p:txBody>
      </p:sp>
    </p:spTree>
    <p:extLst>
      <p:ext uri="{BB962C8B-B14F-4D97-AF65-F5344CB8AC3E}">
        <p14:creationId xmlns:p14="http://schemas.microsoft.com/office/powerpoint/2010/main" val="2016271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LGBT Health Education Center</a:t>
            </a:r>
            <a:endParaRPr lang="en-US" dirty="0"/>
          </a:p>
        </p:txBody>
      </p:sp>
      <p:sp>
        <p:nvSpPr>
          <p:cNvPr id="5" name="Content Placeholder 4"/>
          <p:cNvSpPr>
            <a:spLocks noGrp="1"/>
          </p:cNvSpPr>
          <p:nvPr>
            <p:ph sz="half" idx="1"/>
          </p:nvPr>
        </p:nvSpPr>
        <p:spPr/>
        <p:txBody>
          <a:bodyPr/>
          <a:lstStyle/>
          <a:p>
            <a:pPr indent="-365760">
              <a:spcBef>
                <a:spcPts val="0"/>
              </a:spcBef>
              <a:buSzPct val="150000"/>
            </a:pPr>
            <a:r>
              <a:rPr lang="en-US" dirty="0"/>
              <a:t>Free Continuing and Medical Education Training in LGBTQ Patient Centered Care</a:t>
            </a:r>
          </a:p>
          <a:p>
            <a:pPr indent="-365760">
              <a:spcBef>
                <a:spcPts val="0"/>
              </a:spcBef>
              <a:buSzPct val="150000"/>
            </a:pPr>
            <a:r>
              <a:rPr lang="en-US" dirty="0"/>
              <a:t>Includes definitions to increase your comfort level and communication skills when caring for LGBTQ patients. </a:t>
            </a:r>
          </a:p>
          <a:p>
            <a:pPr indent="-365760">
              <a:spcBef>
                <a:spcPts val="0"/>
              </a:spcBef>
              <a:buSzPct val="150000"/>
            </a:pPr>
            <a:r>
              <a:rPr lang="en-US" dirty="0"/>
              <a:t>Over 60 different online, on-demand courses available</a:t>
            </a:r>
            <a:r>
              <a:rPr lang="en-US" dirty="0" smtClean="0"/>
              <a:t>.</a:t>
            </a:r>
            <a:endParaRPr lang="en-US" dirty="0"/>
          </a:p>
        </p:txBody>
      </p:sp>
      <p:sp>
        <p:nvSpPr>
          <p:cNvPr id="6" name="Content Placeholder 5"/>
          <p:cNvSpPr>
            <a:spLocks noGrp="1"/>
          </p:cNvSpPr>
          <p:nvPr>
            <p:ph sz="half" idx="2"/>
          </p:nvPr>
        </p:nvSpPr>
        <p:spPr>
          <a:xfrm>
            <a:off x="4419600" y="2249425"/>
            <a:ext cx="4495800" cy="3617976"/>
          </a:xfrm>
        </p:spPr>
        <p:txBody>
          <a:bodyPr/>
          <a:lstStyle/>
          <a:p>
            <a:pPr>
              <a:buSzPct val="150000"/>
            </a:pPr>
            <a:r>
              <a:rPr lang="en-US" dirty="0"/>
              <a:t>To take these FREE CE and CME courses, copy and paste the link below to your browser</a:t>
            </a:r>
          </a:p>
          <a:p>
            <a:pPr lvl="1">
              <a:buSzPct val="150000"/>
              <a:buFont typeface="Arial" panose="020B0604020202020204" pitchFamily="34" charset="0"/>
              <a:buChar char="•"/>
            </a:pPr>
            <a:r>
              <a:rPr lang="en-US" u="sng" dirty="0"/>
              <a:t>https://www.lgbthealtheducation.org/lgbt-education/online-courses/continuing-education/?login=1</a:t>
            </a:r>
          </a:p>
          <a:p>
            <a:pPr lvl="1">
              <a:buSzPct val="150000"/>
              <a:buFont typeface="Arial" panose="020B0604020202020204" pitchFamily="34" charset="0"/>
              <a:buChar char="•"/>
            </a:pPr>
            <a:r>
              <a:rPr lang="en-US" dirty="0"/>
              <a:t>Complete the New User Registration form to create an account using the information on the next </a:t>
            </a:r>
            <a:r>
              <a:rPr lang="en-US" dirty="0" smtClean="0"/>
              <a:t>slide</a:t>
            </a:r>
            <a:endParaRPr lang="en-US" dirty="0"/>
          </a:p>
        </p:txBody>
      </p:sp>
    </p:spTree>
    <p:extLst>
      <p:ext uri="{BB962C8B-B14F-4D97-AF65-F5344CB8AC3E}">
        <p14:creationId xmlns:p14="http://schemas.microsoft.com/office/powerpoint/2010/main" val="259974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b="1" dirty="0"/>
              <a:t>To Complete the New User</a:t>
            </a:r>
            <a:br>
              <a:rPr lang="en-US" b="1" dirty="0"/>
            </a:br>
            <a:r>
              <a:rPr lang="en-US" b="1" dirty="0"/>
              <a:t>Registration form</a:t>
            </a:r>
            <a:endParaRPr lang="en-US" dirty="0"/>
          </a:p>
        </p:txBody>
      </p:sp>
      <p:pic>
        <p:nvPicPr>
          <p:cNvPr id="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9068" t="14845" r="17090" b="17992"/>
          <a:stretch/>
        </p:blipFill>
        <p:spPr bwMode="auto">
          <a:xfrm>
            <a:off x="4020636" y="1828801"/>
            <a:ext cx="4918500" cy="4908306"/>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custDataLst>
              <p:tags r:id="rId1"/>
            </p:custDataLst>
          </p:nvPr>
        </p:nvSpPr>
        <p:spPr>
          <a:xfrm>
            <a:off x="548799" y="2316662"/>
            <a:ext cx="3190443" cy="461665"/>
          </a:xfrm>
          <a:prstGeom prst="rect">
            <a:avLst/>
          </a:prstGeom>
          <a:solidFill>
            <a:sysClr val="window" lastClr="FFFFFF"/>
          </a:solidFill>
          <a:ln w="57150">
            <a:solidFill>
              <a:schemeClr val="accent1"/>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National LGBT Health Education Center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New User Registration Screen</a:t>
            </a:r>
          </a:p>
        </p:txBody>
      </p:sp>
      <p:sp>
        <p:nvSpPr>
          <p:cNvPr id="9" name="TextBox 8"/>
          <p:cNvSpPr txBox="1"/>
          <p:nvPr>
            <p:custDataLst>
              <p:tags r:id="rId2"/>
            </p:custDataLst>
          </p:nvPr>
        </p:nvSpPr>
        <p:spPr>
          <a:xfrm>
            <a:off x="548799" y="3810000"/>
            <a:ext cx="3190444" cy="461665"/>
          </a:xfrm>
          <a:prstGeom prst="rect">
            <a:avLst/>
          </a:prstGeom>
          <a:solidFill>
            <a:sysClr val="window" lastClr="FFFFFF"/>
          </a:solidFill>
          <a:ln w="57150">
            <a:solidFill>
              <a:schemeClr val="accent1"/>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Organization Name: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AtlantiCare Regional Medical Center</a:t>
            </a:r>
          </a:p>
        </p:txBody>
      </p:sp>
      <p:sp>
        <p:nvSpPr>
          <p:cNvPr id="10" name="TextBox 9"/>
          <p:cNvSpPr txBox="1"/>
          <p:nvPr>
            <p:custDataLst>
              <p:tags r:id="rId3"/>
            </p:custDataLst>
          </p:nvPr>
        </p:nvSpPr>
        <p:spPr>
          <a:xfrm>
            <a:off x="914400" y="5160749"/>
            <a:ext cx="2558302" cy="461665"/>
          </a:xfrm>
          <a:prstGeom prst="rect">
            <a:avLst/>
          </a:prstGeom>
          <a:solidFill>
            <a:sysClr val="window" lastClr="FFFFFF"/>
          </a:solidFill>
          <a:ln w="57150">
            <a:solidFill>
              <a:schemeClr val="accent1"/>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Type of Organization: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Hospital</a:t>
            </a:r>
          </a:p>
        </p:txBody>
      </p:sp>
      <p:sp>
        <p:nvSpPr>
          <p:cNvPr id="11" name="TextBox 10"/>
          <p:cNvSpPr txBox="1"/>
          <p:nvPr>
            <p:custDataLst>
              <p:tags r:id="rId4"/>
            </p:custDataLst>
          </p:nvPr>
        </p:nvSpPr>
        <p:spPr>
          <a:xfrm>
            <a:off x="838200" y="5943600"/>
            <a:ext cx="2634343" cy="461665"/>
          </a:xfrm>
          <a:prstGeom prst="rect">
            <a:avLst/>
          </a:prstGeom>
          <a:solidFill>
            <a:sysClr val="window" lastClr="FFFFFF"/>
          </a:solidFill>
          <a:ln w="57150">
            <a:solidFill>
              <a:schemeClr val="accent1"/>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HEI Facility ID Number: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prstClr val="black"/>
                </a:solidFill>
                <a:effectLst/>
                <a:uLnTx/>
                <a:uFillTx/>
                <a:latin typeface="Century Gothic" panose="020B0502020202020204"/>
                <a:cs typeface="Arial" panose="020B0604020202020204" pitchFamily="34" charset="0"/>
              </a:rPr>
              <a:t>55578</a:t>
            </a:r>
          </a:p>
        </p:txBody>
      </p:sp>
      <p:cxnSp>
        <p:nvCxnSpPr>
          <p:cNvPr id="12" name="Straight Arrow Connector 11"/>
          <p:cNvCxnSpPr/>
          <p:nvPr/>
        </p:nvCxnSpPr>
        <p:spPr>
          <a:xfrm>
            <a:off x="3439218" y="4292543"/>
            <a:ext cx="533400" cy="139257"/>
          </a:xfrm>
          <a:prstGeom prst="straightConnector1">
            <a:avLst/>
          </a:prstGeom>
          <a:noFill/>
          <a:ln w="38100" cap="rnd" cmpd="sng" algn="ctr">
            <a:solidFill>
              <a:srgbClr val="C00000"/>
            </a:solidFill>
            <a:prstDash val="solid"/>
            <a:tailEnd type="arrow"/>
          </a:ln>
          <a:effectLst/>
        </p:spPr>
      </p:cxnSp>
      <p:cxnSp>
        <p:nvCxnSpPr>
          <p:cNvPr id="13" name="Straight Arrow Connector 12"/>
          <p:cNvCxnSpPr/>
          <p:nvPr/>
        </p:nvCxnSpPr>
        <p:spPr>
          <a:xfrm flipV="1">
            <a:off x="3475810" y="5160749"/>
            <a:ext cx="496808" cy="234034"/>
          </a:xfrm>
          <a:prstGeom prst="straightConnector1">
            <a:avLst/>
          </a:prstGeom>
          <a:noFill/>
          <a:ln w="38100" cap="rnd" cmpd="sng" algn="ctr">
            <a:solidFill>
              <a:srgbClr val="C00000"/>
            </a:solidFill>
            <a:prstDash val="solid"/>
            <a:tailEnd type="arrow"/>
          </a:ln>
          <a:effectLst/>
        </p:spPr>
      </p:cxnSp>
      <p:cxnSp>
        <p:nvCxnSpPr>
          <p:cNvPr id="14" name="Straight Arrow Connector 13"/>
          <p:cNvCxnSpPr/>
          <p:nvPr/>
        </p:nvCxnSpPr>
        <p:spPr>
          <a:xfrm flipV="1">
            <a:off x="3477988" y="6096000"/>
            <a:ext cx="533400" cy="2"/>
          </a:xfrm>
          <a:prstGeom prst="straightConnector1">
            <a:avLst/>
          </a:prstGeom>
          <a:noFill/>
          <a:ln w="38100" cap="rnd" cmpd="sng" algn="ctr">
            <a:solidFill>
              <a:srgbClr val="C00000"/>
            </a:solidFill>
            <a:prstDash val="solid"/>
            <a:tailEnd type="arrow"/>
          </a:ln>
          <a:effectLst/>
        </p:spPr>
      </p:cxnSp>
    </p:spTree>
    <p:extLst>
      <p:ext uri="{BB962C8B-B14F-4D97-AF65-F5344CB8AC3E}">
        <p14:creationId xmlns:p14="http://schemas.microsoft.com/office/powerpoint/2010/main" val="831945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fontScale="90000"/>
          </a:bodyPr>
          <a:lstStyle/>
          <a:p>
            <a:r>
              <a:rPr lang="en-US" b="1" dirty="0"/>
              <a:t>How do we address the language barriers of our patients and customers?</a:t>
            </a:r>
            <a:endParaRPr lang="en-US" dirty="0"/>
          </a:p>
        </p:txBody>
      </p:sp>
      <p:sp>
        <p:nvSpPr>
          <p:cNvPr id="3" name="Content Placeholder 2"/>
          <p:cNvSpPr>
            <a:spLocks noGrp="1"/>
          </p:cNvSpPr>
          <p:nvPr>
            <p:ph idx="1"/>
          </p:nvPr>
        </p:nvSpPr>
        <p:spPr/>
        <p:txBody>
          <a:bodyPr/>
          <a:lstStyle/>
          <a:p>
            <a:pPr indent="-365760">
              <a:spcBef>
                <a:spcPts val="0"/>
              </a:spcBef>
              <a:buSzPct val="150000"/>
            </a:pPr>
            <a:r>
              <a:rPr lang="en-US" dirty="0"/>
              <a:t>We provide in-house interpreters at our City and Mainland campuses. </a:t>
            </a:r>
          </a:p>
          <a:p>
            <a:pPr indent="-365760">
              <a:spcBef>
                <a:spcPts val="0"/>
              </a:spcBef>
              <a:buSzPct val="150000"/>
            </a:pPr>
            <a:r>
              <a:rPr lang="en-US" dirty="0"/>
              <a:t>We have over 80 employees that have completed interpreter programs.</a:t>
            </a:r>
          </a:p>
          <a:p>
            <a:pPr indent="-365760">
              <a:spcBef>
                <a:spcPts val="0"/>
              </a:spcBef>
              <a:buSzPct val="150000"/>
            </a:pPr>
            <a:r>
              <a:rPr lang="en-US" dirty="0"/>
              <a:t>We utilize trained professionals that provide 3 way communication between us, the interpreter, and our customers</a:t>
            </a:r>
            <a:r>
              <a:rPr lang="en-US" dirty="0" smtClean="0"/>
              <a: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402" y="5250996"/>
            <a:ext cx="3967059" cy="109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444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Customer Experience</a:t>
            </a:r>
            <a:endParaRPr lang="en-US" dirty="0"/>
          </a:p>
        </p:txBody>
      </p:sp>
    </p:spTree>
    <p:extLst>
      <p:ext uri="{BB962C8B-B14F-4D97-AF65-F5344CB8AC3E}">
        <p14:creationId xmlns:p14="http://schemas.microsoft.com/office/powerpoint/2010/main" val="3790713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Customer Experience Introduction</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2400" dirty="0" err="1" smtClean="0"/>
              <a:t>AtlantiCare</a:t>
            </a:r>
            <a:r>
              <a:rPr lang="en-US" sz="2400" dirty="0" smtClean="0"/>
              <a:t> </a:t>
            </a:r>
            <a:r>
              <a:rPr lang="en-US" sz="2400" dirty="0"/>
              <a:t>is committed to providing an excellent customer experience. The next several slides will focus on our customer experience standards, CICARE, the Starfish Experience, Service Recovery, and assistance available for people with limited English proficiency which have been designed to help us focus on the behaviors that build loyalty in customers and improve our customer experience scores</a:t>
            </a:r>
            <a:r>
              <a:rPr lang="en-US" sz="2400" dirty="0" smtClean="0"/>
              <a:t>.</a:t>
            </a:r>
            <a:endParaRPr lang="en-US" sz="2400" dirty="0"/>
          </a:p>
        </p:txBody>
      </p:sp>
    </p:spTree>
    <p:extLst>
      <p:ext uri="{BB962C8B-B14F-4D97-AF65-F5344CB8AC3E}">
        <p14:creationId xmlns:p14="http://schemas.microsoft.com/office/powerpoint/2010/main" val="3942874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custDataLst>
              <p:tags r:id="rId1"/>
            </p:custDataLst>
          </p:nvPr>
        </p:nvGrpSpPr>
        <p:grpSpPr>
          <a:xfrm>
            <a:off x="1035229" y="457200"/>
            <a:ext cx="6629400" cy="2019300"/>
            <a:chOff x="0" y="1"/>
            <a:chExt cx="7467600" cy="2834996"/>
          </a:xfrm>
          <a:solidFill>
            <a:schemeClr val="tx2">
              <a:lumMod val="75000"/>
            </a:schemeClr>
          </a:solidFill>
        </p:grpSpPr>
        <p:sp>
          <p:nvSpPr>
            <p:cNvPr id="5" name="Up Arrow Callout 4"/>
            <p:cNvSpPr/>
            <p:nvPr>
              <p:custDataLst>
                <p:tags r:id="rId3"/>
              </p:custDataLst>
            </p:nvPr>
          </p:nvSpPr>
          <p:spPr>
            <a:xfrm rot="10800000">
              <a:off x="0" y="1"/>
              <a:ext cx="7467600" cy="2834996"/>
            </a:xfrm>
            <a:prstGeom prst="upArrowCallout">
              <a:avLst/>
            </a:prstGeom>
            <a:grpFill/>
            <a:ln w="25400">
              <a:no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defTabSz="457200"/>
              <a:endParaRPr lang="en-US" dirty="0">
                <a:solidFill>
                  <a:srgbClr val="DFEBF5"/>
                </a:solidFill>
              </a:endParaRPr>
            </a:p>
          </p:txBody>
        </p:sp>
        <p:sp>
          <p:nvSpPr>
            <p:cNvPr id="6" name="Up Arrow Callout 4"/>
            <p:cNvSpPr/>
            <p:nvPr>
              <p:custDataLst>
                <p:tags r:id="rId4"/>
              </p:custDataLst>
            </p:nvPr>
          </p:nvSpPr>
          <p:spPr>
            <a:xfrm>
              <a:off x="0" y="1"/>
              <a:ext cx="7467600" cy="1020599"/>
            </a:xfrm>
            <a:prstGeom prst="rect">
              <a:avLst/>
            </a:prstGeom>
            <a:grpFill/>
            <a:ln w="25400">
              <a:noFill/>
            </a:ln>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algn="ctr" defTabSz="457200"/>
              <a:r>
                <a:rPr lang="en-US" sz="2800" b="1" dirty="0">
                  <a:solidFill>
                    <a:prstClr val="white"/>
                  </a:solidFill>
                  <a:cs typeface="Arial" panose="020B0604020202020204" pitchFamily="34" charset="0"/>
                </a:rPr>
                <a:t>Best Customer Experience</a:t>
              </a:r>
            </a:p>
          </p:txBody>
        </p:sp>
      </p:grpSp>
      <p:graphicFrame>
        <p:nvGraphicFramePr>
          <p:cNvPr id="7" name="Diagram 6"/>
          <p:cNvGraphicFramePr/>
          <p:nvPr>
            <p:custDataLst>
              <p:tags r:id="rId2"/>
            </p:custDataLst>
            <p:extLst>
              <p:ext uri="{D42A27DB-BD31-4B8C-83A1-F6EECF244321}">
                <p14:modId xmlns:p14="http://schemas.microsoft.com/office/powerpoint/2010/main" val="2142630083"/>
              </p:ext>
            </p:extLst>
          </p:nvPr>
        </p:nvGraphicFramePr>
        <p:xfrm>
          <a:off x="1035229" y="2616926"/>
          <a:ext cx="6629400" cy="388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09401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b="1" dirty="0"/>
              <a:t>Our Customer Experience Standards</a:t>
            </a:r>
            <a:endParaRPr lang="en-US" dirty="0"/>
          </a:p>
        </p:txBody>
      </p:sp>
      <p:sp>
        <p:nvSpPr>
          <p:cNvPr id="3" name="Content Placeholder 2"/>
          <p:cNvSpPr>
            <a:spLocks noGrp="1"/>
          </p:cNvSpPr>
          <p:nvPr>
            <p:ph idx="1"/>
          </p:nvPr>
        </p:nvSpPr>
        <p:spPr>
          <a:xfrm>
            <a:off x="381000" y="1828800"/>
            <a:ext cx="8229600" cy="4325112"/>
          </a:xfrm>
        </p:spPr>
        <p:txBody>
          <a:bodyPr>
            <a:normAutofit fontScale="62500" lnSpcReduction="20000"/>
          </a:bodyPr>
          <a:lstStyle/>
          <a:p>
            <a:pPr marL="0" indent="0">
              <a:lnSpc>
                <a:spcPct val="120000"/>
              </a:lnSpc>
              <a:spcBef>
                <a:spcPts val="0"/>
              </a:spcBef>
              <a:buNone/>
            </a:pPr>
            <a:r>
              <a:rPr lang="en-US" b="1" dirty="0"/>
              <a:t>GUIDE</a:t>
            </a:r>
            <a:r>
              <a:rPr lang="en-US" dirty="0"/>
              <a:t> the way we should act so we can provide excellence in </a:t>
            </a:r>
            <a:r>
              <a:rPr lang="en-US" b="1" dirty="0"/>
              <a:t>every</a:t>
            </a:r>
            <a:r>
              <a:rPr lang="en-US" dirty="0"/>
              <a:t> interaction. </a:t>
            </a:r>
          </a:p>
          <a:p>
            <a:pPr>
              <a:lnSpc>
                <a:spcPct val="120000"/>
              </a:lnSpc>
              <a:spcBef>
                <a:spcPts val="0"/>
              </a:spcBef>
              <a:buSzPct val="150000"/>
            </a:pPr>
            <a:r>
              <a:rPr lang="en-US" dirty="0"/>
              <a:t>I will say “please” and “thank you” in all customer/co-worker interactions.</a:t>
            </a:r>
          </a:p>
          <a:p>
            <a:pPr>
              <a:lnSpc>
                <a:spcPct val="120000"/>
              </a:lnSpc>
              <a:spcBef>
                <a:spcPts val="0"/>
              </a:spcBef>
              <a:buSzPct val="150000"/>
            </a:pPr>
            <a:r>
              <a:rPr lang="en-US" dirty="0"/>
              <a:t>I will ask “is there anything else I can help you with?” at the end of customer/co-worker interactions, respond with “my pleasure” when my assistance is required.</a:t>
            </a:r>
          </a:p>
          <a:p>
            <a:pPr>
              <a:lnSpc>
                <a:spcPct val="120000"/>
              </a:lnSpc>
              <a:spcBef>
                <a:spcPts val="0"/>
              </a:spcBef>
              <a:buSzPct val="150000"/>
            </a:pPr>
            <a:r>
              <a:rPr lang="en-US" dirty="0"/>
              <a:t>I will always identify myself, my department, and ask “may I help you?” when answering the telephone.</a:t>
            </a:r>
          </a:p>
          <a:p>
            <a:pPr>
              <a:lnSpc>
                <a:spcPct val="120000"/>
              </a:lnSpc>
              <a:spcBef>
                <a:spcPts val="0"/>
              </a:spcBef>
              <a:buSzPct val="150000"/>
            </a:pPr>
            <a:r>
              <a:rPr lang="en-US" dirty="0"/>
              <a:t>I will always wear my name tag in a visible location.  For ARMC the expectation is your ID tag is worn at chest level.  Lanyards may be worn in certain departments based on safety concerns and approved by department leadership.    </a:t>
            </a:r>
          </a:p>
          <a:p>
            <a:pPr>
              <a:lnSpc>
                <a:spcPct val="120000"/>
              </a:lnSpc>
              <a:spcBef>
                <a:spcPts val="0"/>
              </a:spcBef>
              <a:buSzPct val="150000"/>
            </a:pPr>
            <a:r>
              <a:rPr lang="en-US" dirty="0"/>
              <a:t>I will smile, make eye contact and address others who are near me.</a:t>
            </a:r>
          </a:p>
          <a:p>
            <a:pPr>
              <a:lnSpc>
                <a:spcPct val="120000"/>
              </a:lnSpc>
              <a:spcBef>
                <a:spcPts val="0"/>
              </a:spcBef>
              <a:buSzPct val="150000"/>
            </a:pPr>
            <a:r>
              <a:rPr lang="en-US" dirty="0"/>
              <a:t>CICARE is the way </a:t>
            </a:r>
            <a:r>
              <a:rPr lang="en-US" dirty="0" err="1"/>
              <a:t>AtlantiCare</a:t>
            </a:r>
            <a:r>
              <a:rPr lang="en-US" dirty="0"/>
              <a:t> demonstrates that people are the center of all we do. </a:t>
            </a:r>
          </a:p>
        </p:txBody>
      </p:sp>
    </p:spTree>
    <p:extLst>
      <p:ext uri="{BB962C8B-B14F-4D97-AF65-F5344CB8AC3E}">
        <p14:creationId xmlns:p14="http://schemas.microsoft.com/office/powerpoint/2010/main" val="3857994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CICARE stand for? </a:t>
            </a:r>
            <a:endParaRPr lang="en-US" dirty="0"/>
          </a:p>
        </p:txBody>
      </p:sp>
      <p:grpSp>
        <p:nvGrpSpPr>
          <p:cNvPr id="4" name="Group 3"/>
          <p:cNvGrpSpPr/>
          <p:nvPr/>
        </p:nvGrpSpPr>
        <p:grpSpPr>
          <a:xfrm>
            <a:off x="841319" y="2537140"/>
            <a:ext cx="7461363" cy="3484984"/>
            <a:chOff x="529237" y="1170121"/>
            <a:chExt cx="9499349" cy="5139212"/>
          </a:xfrm>
        </p:grpSpPr>
        <p:sp>
          <p:nvSpPr>
            <p:cNvPr id="5" name="Rounded Rectangle 4"/>
            <p:cNvSpPr/>
            <p:nvPr>
              <p:custDataLst>
                <p:tags r:id="rId1"/>
              </p:custDataLst>
            </p:nvPr>
          </p:nvSpPr>
          <p:spPr>
            <a:xfrm>
              <a:off x="529237" y="1197359"/>
              <a:ext cx="604619" cy="6534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b="1" dirty="0">
                  <a:solidFill>
                    <a:prstClr val="white"/>
                  </a:solidFill>
                </a:rPr>
                <a:t>C</a:t>
              </a:r>
            </a:p>
          </p:txBody>
        </p:sp>
        <p:sp>
          <p:nvSpPr>
            <p:cNvPr id="6" name="Rounded Rectangle 5"/>
            <p:cNvSpPr/>
            <p:nvPr>
              <p:custDataLst>
                <p:tags r:id="rId2"/>
              </p:custDataLst>
            </p:nvPr>
          </p:nvSpPr>
          <p:spPr>
            <a:xfrm>
              <a:off x="529237" y="2052997"/>
              <a:ext cx="604619" cy="653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b="1" dirty="0">
                  <a:solidFill>
                    <a:prstClr val="white"/>
                  </a:solidFill>
                </a:rPr>
                <a:t>I</a:t>
              </a:r>
            </a:p>
          </p:txBody>
        </p:sp>
        <p:sp>
          <p:nvSpPr>
            <p:cNvPr id="7" name="Rounded Rectangle 6"/>
            <p:cNvSpPr/>
            <p:nvPr>
              <p:custDataLst>
                <p:tags r:id="rId3"/>
              </p:custDataLst>
            </p:nvPr>
          </p:nvSpPr>
          <p:spPr>
            <a:xfrm>
              <a:off x="529237" y="2908635"/>
              <a:ext cx="604619" cy="653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b="1" dirty="0">
                  <a:solidFill>
                    <a:prstClr val="white"/>
                  </a:solidFill>
                </a:rPr>
                <a:t>C</a:t>
              </a:r>
            </a:p>
          </p:txBody>
        </p:sp>
        <p:sp>
          <p:nvSpPr>
            <p:cNvPr id="8" name="Rounded Rectangle 7"/>
            <p:cNvSpPr/>
            <p:nvPr>
              <p:custDataLst>
                <p:tags r:id="rId4"/>
              </p:custDataLst>
            </p:nvPr>
          </p:nvSpPr>
          <p:spPr>
            <a:xfrm>
              <a:off x="529237" y="3764273"/>
              <a:ext cx="604619" cy="653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b="1" dirty="0">
                  <a:solidFill>
                    <a:prstClr val="white"/>
                  </a:solidFill>
                </a:rPr>
                <a:t>A</a:t>
              </a:r>
            </a:p>
          </p:txBody>
        </p:sp>
        <p:sp>
          <p:nvSpPr>
            <p:cNvPr id="9" name="Rounded Rectangle 8"/>
            <p:cNvSpPr/>
            <p:nvPr>
              <p:custDataLst>
                <p:tags r:id="rId5"/>
              </p:custDataLst>
            </p:nvPr>
          </p:nvSpPr>
          <p:spPr>
            <a:xfrm>
              <a:off x="529237" y="4619911"/>
              <a:ext cx="604619" cy="653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b="1" dirty="0">
                  <a:solidFill>
                    <a:prstClr val="white"/>
                  </a:solidFill>
                </a:rPr>
                <a:t>R</a:t>
              </a:r>
            </a:p>
          </p:txBody>
        </p:sp>
        <p:sp>
          <p:nvSpPr>
            <p:cNvPr id="10" name="TextBox 9"/>
            <p:cNvSpPr txBox="1"/>
            <p:nvPr>
              <p:custDataLst>
                <p:tags r:id="rId6"/>
              </p:custDataLst>
            </p:nvPr>
          </p:nvSpPr>
          <p:spPr>
            <a:xfrm>
              <a:off x="1315614" y="1170121"/>
              <a:ext cx="2579691" cy="859083"/>
            </a:xfrm>
            <a:prstGeom prst="rect">
              <a:avLst/>
            </a:prstGeom>
            <a:noFill/>
          </p:spPr>
          <p:txBody>
            <a:bodyPr wrap="none" rtlCol="0">
              <a:spAutoFit/>
            </a:bodyPr>
            <a:lstStyle/>
            <a:p>
              <a:pPr defTabSz="457200"/>
              <a:r>
                <a:rPr lang="en-US" sz="3600" b="1" dirty="0">
                  <a:solidFill>
                    <a:prstClr val="black"/>
                  </a:solidFill>
                  <a:cs typeface="Arial" panose="020B0604020202020204" pitchFamily="34" charset="0"/>
                </a:rPr>
                <a:t>Connect</a:t>
              </a:r>
            </a:p>
          </p:txBody>
        </p:sp>
        <p:sp>
          <p:nvSpPr>
            <p:cNvPr id="11" name="TextBox 10"/>
            <p:cNvSpPr txBox="1"/>
            <p:nvPr>
              <p:custDataLst>
                <p:tags r:id="rId7"/>
              </p:custDataLst>
            </p:nvPr>
          </p:nvSpPr>
          <p:spPr>
            <a:xfrm>
              <a:off x="1315614" y="2032095"/>
              <a:ext cx="2848530" cy="859083"/>
            </a:xfrm>
            <a:prstGeom prst="rect">
              <a:avLst/>
            </a:prstGeom>
            <a:noFill/>
          </p:spPr>
          <p:txBody>
            <a:bodyPr wrap="none" rtlCol="0">
              <a:spAutoFit/>
            </a:bodyPr>
            <a:lstStyle/>
            <a:p>
              <a:pPr defTabSz="457200"/>
              <a:r>
                <a:rPr lang="en-US" sz="3600" b="1" dirty="0">
                  <a:solidFill>
                    <a:prstClr val="black"/>
                  </a:solidFill>
                  <a:cs typeface="Arial" panose="020B0604020202020204" pitchFamily="34" charset="0"/>
                </a:rPr>
                <a:t>Introduce</a:t>
              </a:r>
            </a:p>
          </p:txBody>
        </p:sp>
        <p:sp>
          <p:nvSpPr>
            <p:cNvPr id="12" name="TextBox 11"/>
            <p:cNvSpPr txBox="1"/>
            <p:nvPr>
              <p:custDataLst>
                <p:tags r:id="rId8"/>
              </p:custDataLst>
            </p:nvPr>
          </p:nvSpPr>
          <p:spPr>
            <a:xfrm>
              <a:off x="1315614" y="2883596"/>
              <a:ext cx="4140129" cy="859083"/>
            </a:xfrm>
            <a:prstGeom prst="rect">
              <a:avLst/>
            </a:prstGeom>
            <a:noFill/>
          </p:spPr>
          <p:txBody>
            <a:bodyPr wrap="none" rtlCol="0">
              <a:spAutoFit/>
            </a:bodyPr>
            <a:lstStyle/>
            <a:p>
              <a:pPr defTabSz="457200"/>
              <a:r>
                <a:rPr lang="en-US" sz="3600" b="1" dirty="0">
                  <a:solidFill>
                    <a:prstClr val="black"/>
                  </a:solidFill>
                  <a:cs typeface="Arial" panose="020B0604020202020204" pitchFamily="34" charset="0"/>
                </a:rPr>
                <a:t>Communicate</a:t>
              </a:r>
            </a:p>
          </p:txBody>
        </p:sp>
        <p:sp>
          <p:nvSpPr>
            <p:cNvPr id="13" name="TextBox 12"/>
            <p:cNvSpPr txBox="1"/>
            <p:nvPr>
              <p:custDataLst>
                <p:tags r:id="rId9"/>
              </p:custDataLst>
            </p:nvPr>
          </p:nvSpPr>
          <p:spPr>
            <a:xfrm>
              <a:off x="1315614" y="3735095"/>
              <a:ext cx="8712972" cy="859083"/>
            </a:xfrm>
            <a:prstGeom prst="rect">
              <a:avLst/>
            </a:prstGeom>
            <a:noFill/>
          </p:spPr>
          <p:txBody>
            <a:bodyPr wrap="none" rtlCol="0">
              <a:spAutoFit/>
            </a:bodyPr>
            <a:lstStyle/>
            <a:p>
              <a:pPr defTabSz="457200"/>
              <a:r>
                <a:rPr lang="en-US" sz="3600" b="1" dirty="0">
                  <a:solidFill>
                    <a:prstClr val="black"/>
                  </a:solidFill>
                  <a:cs typeface="Arial" panose="020B0604020202020204" pitchFamily="34" charset="0"/>
                </a:rPr>
                <a:t>Ask for permission &amp; Anticipate</a:t>
              </a:r>
            </a:p>
          </p:txBody>
        </p:sp>
        <p:sp>
          <p:nvSpPr>
            <p:cNvPr id="14" name="TextBox 13"/>
            <p:cNvSpPr txBox="1"/>
            <p:nvPr>
              <p:custDataLst>
                <p:tags r:id="rId10"/>
              </p:custDataLst>
            </p:nvPr>
          </p:nvSpPr>
          <p:spPr>
            <a:xfrm>
              <a:off x="1315614" y="4592673"/>
              <a:ext cx="2624497" cy="859083"/>
            </a:xfrm>
            <a:prstGeom prst="rect">
              <a:avLst/>
            </a:prstGeom>
            <a:noFill/>
          </p:spPr>
          <p:txBody>
            <a:bodyPr wrap="none" rtlCol="0">
              <a:spAutoFit/>
            </a:bodyPr>
            <a:lstStyle/>
            <a:p>
              <a:pPr defTabSz="457200"/>
              <a:r>
                <a:rPr lang="en-US" sz="3600" b="1" dirty="0">
                  <a:solidFill>
                    <a:prstClr val="black"/>
                  </a:solidFill>
                  <a:cs typeface="Arial" panose="020B0604020202020204" pitchFamily="34" charset="0"/>
                </a:rPr>
                <a:t>Respond</a:t>
              </a:r>
            </a:p>
          </p:txBody>
        </p:sp>
        <p:sp>
          <p:nvSpPr>
            <p:cNvPr id="15" name="Rounded Rectangle 14"/>
            <p:cNvSpPr/>
            <p:nvPr>
              <p:custDataLst>
                <p:tags r:id="rId11"/>
              </p:custDataLst>
            </p:nvPr>
          </p:nvSpPr>
          <p:spPr>
            <a:xfrm>
              <a:off x="529237" y="5475550"/>
              <a:ext cx="604619" cy="653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b="1" dirty="0">
                  <a:solidFill>
                    <a:prstClr val="white"/>
                  </a:solidFill>
                </a:rPr>
                <a:t>E</a:t>
              </a:r>
            </a:p>
          </p:txBody>
        </p:sp>
        <p:sp>
          <p:nvSpPr>
            <p:cNvPr id="16" name="TextBox 15"/>
            <p:cNvSpPr txBox="1"/>
            <p:nvPr>
              <p:custDataLst>
                <p:tags r:id="rId12"/>
              </p:custDataLst>
            </p:nvPr>
          </p:nvSpPr>
          <p:spPr>
            <a:xfrm>
              <a:off x="1315614" y="5450250"/>
              <a:ext cx="5616797" cy="859083"/>
            </a:xfrm>
            <a:prstGeom prst="rect">
              <a:avLst/>
            </a:prstGeom>
            <a:noFill/>
          </p:spPr>
          <p:txBody>
            <a:bodyPr wrap="none" rtlCol="0">
              <a:spAutoFit/>
            </a:bodyPr>
            <a:lstStyle/>
            <a:p>
              <a:pPr defTabSz="457200"/>
              <a:r>
                <a:rPr lang="en-US" sz="3600" b="1" dirty="0">
                  <a:solidFill>
                    <a:prstClr val="black"/>
                  </a:solidFill>
                  <a:cs typeface="Arial" panose="020B0604020202020204" pitchFamily="34" charset="0"/>
                </a:rPr>
                <a:t>End with Excellence</a:t>
              </a:r>
            </a:p>
          </p:txBody>
        </p:sp>
      </p:grpSp>
    </p:spTree>
    <p:extLst>
      <p:ext uri="{BB962C8B-B14F-4D97-AF65-F5344CB8AC3E}">
        <p14:creationId xmlns:p14="http://schemas.microsoft.com/office/powerpoint/2010/main" val="1800314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9848"/>
          </a:xfrm>
        </p:spPr>
        <p:txBody>
          <a:bodyPr/>
          <a:lstStyle/>
          <a:p>
            <a:r>
              <a:rPr lang="en-US" b="1" dirty="0"/>
              <a:t>CICARE</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t="7460" b="7460"/>
          <a:stretch>
            <a:fillRect/>
          </a:stretch>
        </p:blipFill>
        <p:spPr bwMode="auto">
          <a:xfrm>
            <a:off x="1012743" y="1447800"/>
            <a:ext cx="2021456" cy="1450321"/>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4"/>
          <p:cNvSpPr txBox="1">
            <a:spLocks/>
          </p:cNvSpPr>
          <p:nvPr/>
        </p:nvSpPr>
        <p:spPr>
          <a:xfrm>
            <a:off x="1162596" y="2895600"/>
            <a:ext cx="1698170" cy="431098"/>
          </a:xfrm>
          <a:prstGeom prst="rect">
            <a:avLst/>
          </a:prstGeom>
        </p:spPr>
        <p:txBody>
          <a:bodyPr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2000" b="1" dirty="0" smtClean="0"/>
              <a:t>Connect</a:t>
            </a:r>
            <a:endParaRPr lang="en-US" sz="2000" b="1" dirty="0"/>
          </a:p>
        </p:txBody>
      </p:sp>
      <p:sp>
        <p:nvSpPr>
          <p:cNvPr id="7" name="Text Placeholder 12"/>
          <p:cNvSpPr txBox="1">
            <a:spLocks/>
          </p:cNvSpPr>
          <p:nvPr/>
        </p:nvSpPr>
        <p:spPr>
          <a:xfrm>
            <a:off x="553929" y="3276600"/>
            <a:ext cx="2875071" cy="3400180"/>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spcBef>
                <a:spcPts val="0"/>
              </a:spcBef>
              <a:buNone/>
            </a:pPr>
            <a:r>
              <a:rPr lang="en-US" sz="1500" b="1" dirty="0" smtClean="0"/>
              <a:t>How would this look like, sound like and feel like to our patients? </a:t>
            </a:r>
          </a:p>
          <a:p>
            <a:pPr marL="171450" indent="-171450">
              <a:lnSpc>
                <a:spcPct val="120000"/>
              </a:lnSpc>
              <a:spcBef>
                <a:spcPts val="0"/>
              </a:spcBef>
              <a:buSzPct val="100000"/>
              <a:buFont typeface="Century Gothic" panose="020B0502020202020204" pitchFamily="34" charset="0"/>
              <a:buChar char="►"/>
            </a:pPr>
            <a:r>
              <a:rPr lang="en-US" sz="1500" dirty="0" smtClean="0"/>
              <a:t>We acknowledge and greet others by making eye contact within the first 3 seconds. </a:t>
            </a:r>
          </a:p>
          <a:p>
            <a:pPr marL="171450" indent="-171450">
              <a:lnSpc>
                <a:spcPct val="120000"/>
              </a:lnSpc>
              <a:spcBef>
                <a:spcPts val="0"/>
              </a:spcBef>
              <a:buSzPct val="100000"/>
              <a:buFont typeface="Century Gothic" panose="020B0502020202020204" pitchFamily="34" charset="0"/>
              <a:buChar char="►"/>
            </a:pPr>
            <a:r>
              <a:rPr lang="en-US" sz="1500" dirty="0" smtClean="0"/>
              <a:t>In a positive and cheerful tone of voice: “Welcome to AtlantiCare.”</a:t>
            </a:r>
          </a:p>
          <a:p>
            <a:pPr marL="171450" indent="-171450">
              <a:lnSpc>
                <a:spcPct val="120000"/>
              </a:lnSpc>
              <a:spcBef>
                <a:spcPts val="0"/>
              </a:spcBef>
              <a:buSzPct val="100000"/>
              <a:buFont typeface="Century Gothic" panose="020B0502020202020204" pitchFamily="34" charset="0"/>
              <a:buChar char="►"/>
            </a:pPr>
            <a:r>
              <a:rPr lang="en-US" sz="1500" dirty="0" smtClean="0"/>
              <a:t>It would make the patient feel: “like I was their #1 priority.” </a:t>
            </a:r>
            <a:endParaRPr lang="en-US" sz="1500"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t="6586" b="6586"/>
          <a:stretch>
            <a:fillRect/>
          </a:stretch>
        </p:blipFill>
        <p:spPr bwMode="auto">
          <a:xfrm>
            <a:off x="3602873" y="1447800"/>
            <a:ext cx="2025182" cy="1427089"/>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5"/>
          <p:cNvSpPr txBox="1">
            <a:spLocks/>
          </p:cNvSpPr>
          <p:nvPr/>
        </p:nvSpPr>
        <p:spPr>
          <a:xfrm>
            <a:off x="3645981" y="2895600"/>
            <a:ext cx="2069019" cy="431592"/>
          </a:xfrm>
          <a:prstGeom prst="rect">
            <a:avLst/>
          </a:prstGeom>
        </p:spPr>
        <p:txBody>
          <a:bodyPr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sz="2000" b="1" dirty="0" smtClean="0"/>
              <a:t>Introduce</a:t>
            </a:r>
            <a:endParaRPr lang="en-US" sz="2000" b="1" dirty="0"/>
          </a:p>
        </p:txBody>
      </p:sp>
      <p:sp>
        <p:nvSpPr>
          <p:cNvPr id="10" name="Text Placeholder 10"/>
          <p:cNvSpPr txBox="1">
            <a:spLocks/>
          </p:cNvSpPr>
          <p:nvPr/>
        </p:nvSpPr>
        <p:spPr>
          <a:xfrm>
            <a:off x="3404318" y="3314131"/>
            <a:ext cx="2507252" cy="3374054"/>
          </a:xfrm>
          <a:prstGeom prst="rect">
            <a:avLst/>
          </a:prstGeom>
        </p:spPr>
        <p:txBody>
          <a:bodyPr>
            <a:normAutofit fontScale="5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spcBef>
                <a:spcPts val="0"/>
              </a:spcBef>
              <a:buNone/>
            </a:pPr>
            <a:r>
              <a:rPr lang="en-US" b="1" dirty="0" smtClean="0"/>
              <a:t>Introductions</a:t>
            </a:r>
          </a:p>
          <a:p>
            <a:pPr marL="171450" indent="-171450">
              <a:lnSpc>
                <a:spcPct val="120000"/>
              </a:lnSpc>
              <a:spcBef>
                <a:spcPts val="0"/>
              </a:spcBef>
              <a:buSzPct val="100000"/>
              <a:buFont typeface="Century Gothic" panose="020B0502020202020204" pitchFamily="34" charset="0"/>
              <a:buChar char="►"/>
            </a:pPr>
            <a:r>
              <a:rPr lang="en-US" dirty="0" smtClean="0"/>
              <a:t>All AtlantiCare staff  are expected to include their name and role during introductions.</a:t>
            </a:r>
          </a:p>
          <a:p>
            <a:pPr marL="171450" indent="-171450">
              <a:lnSpc>
                <a:spcPct val="120000"/>
              </a:lnSpc>
              <a:spcBef>
                <a:spcPts val="0"/>
              </a:spcBef>
              <a:buSzPct val="100000"/>
              <a:buFont typeface="Century Gothic" panose="020B0502020202020204" pitchFamily="34" charset="0"/>
              <a:buChar char="►"/>
            </a:pPr>
            <a:r>
              <a:rPr lang="en-US" dirty="0" smtClean="0"/>
              <a:t>It would sound like: “My name is Joe, and I am your medical assistant today.”</a:t>
            </a:r>
          </a:p>
          <a:p>
            <a:pPr marL="171450" indent="-171450">
              <a:lnSpc>
                <a:spcPct val="120000"/>
              </a:lnSpc>
              <a:spcBef>
                <a:spcPts val="0"/>
              </a:spcBef>
              <a:buSzPct val="100000"/>
              <a:buFont typeface="Century Gothic" panose="020B0502020202020204" pitchFamily="34" charset="0"/>
              <a:buChar char="►"/>
            </a:pPr>
            <a:r>
              <a:rPr lang="en-US" dirty="0" smtClean="0"/>
              <a:t>It would make the patient feel like: “I was treated like an individual and valued.” </a:t>
            </a:r>
          </a:p>
          <a:p>
            <a:pPr>
              <a:lnSpc>
                <a:spcPct val="120000"/>
              </a:lnSpc>
              <a:spcBef>
                <a:spcPts val="0"/>
              </a:spcBef>
            </a:pPr>
            <a:endParaRPr lang="en-US" dirty="0"/>
          </a:p>
        </p:txBody>
      </p:sp>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t="10154" b="10154"/>
          <a:stretch>
            <a:fillRect/>
          </a:stretch>
        </p:blipFill>
        <p:spPr bwMode="auto">
          <a:xfrm>
            <a:off x="6144134" y="1447800"/>
            <a:ext cx="2018839" cy="1427089"/>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6"/>
          <p:cNvSpPr txBox="1">
            <a:spLocks/>
          </p:cNvSpPr>
          <p:nvPr/>
        </p:nvSpPr>
        <p:spPr>
          <a:xfrm>
            <a:off x="6041346" y="2895600"/>
            <a:ext cx="2224414" cy="418531"/>
          </a:xfrm>
          <a:prstGeom prst="rect">
            <a:avLst/>
          </a:prstGeom>
        </p:spPr>
        <p:txBody>
          <a:bodyPr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sz="2000" b="1" dirty="0" smtClean="0"/>
              <a:t>Communicate</a:t>
            </a:r>
            <a:endParaRPr lang="en-US" sz="2000" b="1" dirty="0"/>
          </a:p>
        </p:txBody>
      </p:sp>
      <p:sp>
        <p:nvSpPr>
          <p:cNvPr id="13" name="Text Placeholder 11"/>
          <p:cNvSpPr txBox="1">
            <a:spLocks/>
          </p:cNvSpPr>
          <p:nvPr/>
        </p:nvSpPr>
        <p:spPr>
          <a:xfrm>
            <a:off x="5911570" y="3276600"/>
            <a:ext cx="2775230" cy="343936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spcBef>
                <a:spcPts val="0"/>
              </a:spcBef>
              <a:buNone/>
            </a:pPr>
            <a:r>
              <a:rPr lang="en-US" sz="1500" b="1" dirty="0" smtClean="0"/>
              <a:t>Communicate</a:t>
            </a:r>
          </a:p>
          <a:p>
            <a:pPr marL="171450" indent="-171450">
              <a:lnSpc>
                <a:spcPct val="120000"/>
              </a:lnSpc>
              <a:spcBef>
                <a:spcPts val="0"/>
              </a:spcBef>
              <a:buSzPct val="100000"/>
              <a:buFont typeface="Century Gothic" panose="020B0502020202020204" pitchFamily="34" charset="0"/>
              <a:buChar char="►"/>
            </a:pPr>
            <a:r>
              <a:rPr lang="en-US" sz="1500" dirty="0" smtClean="0"/>
              <a:t>We pay attention to our body language, position and tone of voice.  </a:t>
            </a:r>
          </a:p>
          <a:p>
            <a:pPr marL="171450" indent="-171450">
              <a:lnSpc>
                <a:spcPct val="120000"/>
              </a:lnSpc>
              <a:spcBef>
                <a:spcPts val="0"/>
              </a:spcBef>
              <a:buSzPct val="100000"/>
              <a:buFont typeface="Century Gothic" panose="020B0502020202020204" pitchFamily="34" charset="0"/>
              <a:buChar char="►"/>
            </a:pPr>
            <a:r>
              <a:rPr lang="en-US" sz="1500" dirty="0" smtClean="0"/>
              <a:t>It would sound like: “The Imaging Department will take great care of you.  Their team is wonderful.”</a:t>
            </a:r>
          </a:p>
          <a:p>
            <a:pPr marL="171450" indent="-171450">
              <a:lnSpc>
                <a:spcPct val="120000"/>
              </a:lnSpc>
              <a:spcBef>
                <a:spcPts val="0"/>
              </a:spcBef>
              <a:buSzPct val="100000"/>
              <a:buFont typeface="Century Gothic" panose="020B0502020202020204" pitchFamily="34" charset="0"/>
              <a:buChar char="►"/>
            </a:pPr>
            <a:r>
              <a:rPr lang="en-US" sz="1500" dirty="0" smtClean="0"/>
              <a:t>It will make the patient feel like: “they have confidence and trust in the care we are providing.” </a:t>
            </a:r>
            <a:endParaRPr lang="en-US" sz="1500" dirty="0"/>
          </a:p>
        </p:txBody>
      </p:sp>
    </p:spTree>
    <p:extLst>
      <p:ext uri="{BB962C8B-B14F-4D97-AF65-F5344CB8AC3E}">
        <p14:creationId xmlns:p14="http://schemas.microsoft.com/office/powerpoint/2010/main" val="283085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401887"/>
            <a:ext cx="9144000" cy="1470025"/>
          </a:xfrm>
        </p:spPr>
        <p:txBody>
          <a:bodyPr/>
          <a:lstStyle/>
          <a:p>
            <a:r>
              <a:rPr lang="en-US" b="1" dirty="0"/>
              <a:t>Infection Control and Prevention</a:t>
            </a:r>
          </a:p>
        </p:txBody>
      </p:sp>
    </p:spTree>
    <p:extLst>
      <p:ext uri="{BB962C8B-B14F-4D97-AF65-F5344CB8AC3E}">
        <p14:creationId xmlns:p14="http://schemas.microsoft.com/office/powerpoint/2010/main" val="1953007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9848"/>
          </a:xfrm>
        </p:spPr>
        <p:txBody>
          <a:bodyPr/>
          <a:lstStyle/>
          <a:p>
            <a:r>
              <a:rPr lang="en-US" b="1" dirty="0"/>
              <a:t>CICARE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745" r="2745"/>
          <a:stretch>
            <a:fillRect/>
          </a:stretch>
        </p:blipFill>
        <p:spPr bwMode="auto">
          <a:xfrm>
            <a:off x="1012743" y="1219200"/>
            <a:ext cx="2021456" cy="1450321"/>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t="19310" b="19310"/>
          <a:stretch>
            <a:fillRect/>
          </a:stretch>
        </p:blipFill>
        <p:spPr bwMode="auto">
          <a:xfrm>
            <a:off x="3550622" y="1219200"/>
            <a:ext cx="2025182" cy="1427089"/>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t="5716" b="5716"/>
          <a:stretch>
            <a:fillRect/>
          </a:stretch>
        </p:blipFill>
        <p:spPr bwMode="auto">
          <a:xfrm>
            <a:off x="6104946" y="1219200"/>
            <a:ext cx="2018839" cy="1427089"/>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640080" y="2743200"/>
            <a:ext cx="2638697" cy="679269"/>
          </a:xfrm>
          <a:prstGeom prst="rect">
            <a:avLst/>
          </a:prstGeom>
        </p:spPr>
        <p:txBody>
          <a:bodyPr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sz="1600" b="1" dirty="0" smtClean="0"/>
              <a:t>Ask for permission &amp; Anticipate</a:t>
            </a:r>
            <a:endParaRPr lang="en-US" sz="1600" b="1" dirty="0"/>
          </a:p>
        </p:txBody>
      </p:sp>
      <p:sp>
        <p:nvSpPr>
          <p:cNvPr id="7" name="Text Placeholder 4"/>
          <p:cNvSpPr txBox="1">
            <a:spLocks/>
          </p:cNvSpPr>
          <p:nvPr/>
        </p:nvSpPr>
        <p:spPr>
          <a:xfrm>
            <a:off x="304800" y="3307603"/>
            <a:ext cx="2875071" cy="3406705"/>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spcBef>
                <a:spcPts val="0"/>
              </a:spcBef>
              <a:buSzPct val="100000"/>
              <a:buNone/>
            </a:pPr>
            <a:r>
              <a:rPr lang="en-US" sz="1400" b="1" dirty="0" smtClean="0"/>
              <a:t>Asking your permission and Anticipating your needs </a:t>
            </a:r>
          </a:p>
          <a:p>
            <a:pPr marL="171450" indent="-171450">
              <a:lnSpc>
                <a:spcPct val="120000"/>
              </a:lnSpc>
              <a:spcBef>
                <a:spcPts val="0"/>
              </a:spcBef>
              <a:buSzPct val="100000"/>
              <a:buFont typeface="Century Gothic" panose="020B0502020202020204" pitchFamily="34" charset="0"/>
              <a:buChar char="►"/>
            </a:pPr>
            <a:r>
              <a:rPr lang="en-US" sz="1400" dirty="0" smtClean="0"/>
              <a:t>We knock and ask for permission before entering a room.</a:t>
            </a:r>
          </a:p>
          <a:p>
            <a:pPr marL="171450" indent="-171450">
              <a:lnSpc>
                <a:spcPct val="120000"/>
              </a:lnSpc>
              <a:spcBef>
                <a:spcPts val="0"/>
              </a:spcBef>
              <a:buSzPct val="100000"/>
              <a:buFont typeface="Century Gothic" panose="020B0502020202020204" pitchFamily="34" charset="0"/>
              <a:buChar char="►"/>
            </a:pPr>
            <a:r>
              <a:rPr lang="en-US" sz="1400" dirty="0" smtClean="0"/>
              <a:t>It would sound like: “Is it ok  if I come  in?”</a:t>
            </a:r>
          </a:p>
          <a:p>
            <a:pPr marL="171450" indent="-171450">
              <a:lnSpc>
                <a:spcPct val="120000"/>
              </a:lnSpc>
              <a:spcBef>
                <a:spcPts val="0"/>
              </a:spcBef>
              <a:buSzPct val="100000"/>
              <a:buFont typeface="Century Gothic" panose="020B0502020202020204" pitchFamily="34" charset="0"/>
              <a:buChar char="►"/>
            </a:pPr>
            <a:r>
              <a:rPr lang="en-US" sz="1400" dirty="0" smtClean="0"/>
              <a:t>It would feel like: “They cared about and respected my privacy.”</a:t>
            </a:r>
            <a:endParaRPr lang="en-US" sz="1400" dirty="0"/>
          </a:p>
        </p:txBody>
      </p:sp>
      <p:sp>
        <p:nvSpPr>
          <p:cNvPr id="8" name="Text Placeholder 5"/>
          <p:cNvSpPr txBox="1">
            <a:spLocks/>
          </p:cNvSpPr>
          <p:nvPr/>
        </p:nvSpPr>
        <p:spPr>
          <a:xfrm>
            <a:off x="3365130" y="2667000"/>
            <a:ext cx="2317790" cy="470781"/>
          </a:xfrm>
          <a:prstGeom prst="rect">
            <a:avLst/>
          </a:prstGeom>
        </p:spPr>
        <p:txBody>
          <a:bodyPr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sz="1600" b="1" dirty="0" smtClean="0"/>
              <a:t>Respond</a:t>
            </a:r>
            <a:endParaRPr lang="en-US" sz="1600" b="1" dirty="0"/>
          </a:p>
        </p:txBody>
      </p:sp>
      <p:sp>
        <p:nvSpPr>
          <p:cNvPr id="9" name="Text Placeholder 7"/>
          <p:cNvSpPr txBox="1">
            <a:spLocks/>
          </p:cNvSpPr>
          <p:nvPr/>
        </p:nvSpPr>
        <p:spPr>
          <a:xfrm>
            <a:off x="3179872" y="3082834"/>
            <a:ext cx="2783950" cy="363147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spcBef>
                <a:spcPts val="0"/>
              </a:spcBef>
              <a:buNone/>
            </a:pPr>
            <a:r>
              <a:rPr lang="en-US" sz="1400" b="1" dirty="0" smtClean="0"/>
              <a:t>We believe in an excellent response</a:t>
            </a:r>
          </a:p>
          <a:p>
            <a:pPr marL="171450" indent="-171450">
              <a:lnSpc>
                <a:spcPct val="120000"/>
              </a:lnSpc>
              <a:spcBef>
                <a:spcPts val="0"/>
              </a:spcBef>
              <a:buSzPct val="100000"/>
              <a:buFont typeface="Century Gothic" panose="020B0502020202020204" pitchFamily="34" charset="0"/>
              <a:buChar char="►"/>
            </a:pPr>
            <a:r>
              <a:rPr lang="en-US" sz="1400" dirty="0" smtClean="0"/>
              <a:t>We  respond in a timely manner with an acknowledgement of the need, worry or problem.  </a:t>
            </a:r>
          </a:p>
          <a:p>
            <a:pPr marL="171450" indent="-171450">
              <a:lnSpc>
                <a:spcPct val="120000"/>
              </a:lnSpc>
              <a:spcBef>
                <a:spcPts val="0"/>
              </a:spcBef>
              <a:buSzPct val="100000"/>
              <a:buFont typeface="Century Gothic" panose="020B0502020202020204" pitchFamily="34" charset="0"/>
              <a:buChar char="►"/>
            </a:pPr>
            <a:r>
              <a:rPr lang="en-US" sz="1400" dirty="0" smtClean="0"/>
              <a:t>It sounds like: “I’m thankful you told me about this so that we can make it right and so that it does not happen again.”</a:t>
            </a:r>
          </a:p>
          <a:p>
            <a:pPr marL="171450" indent="-171450">
              <a:lnSpc>
                <a:spcPct val="120000"/>
              </a:lnSpc>
              <a:spcBef>
                <a:spcPts val="0"/>
              </a:spcBef>
              <a:buSzPct val="100000"/>
              <a:buFont typeface="Century Gothic" panose="020B0502020202020204" pitchFamily="34" charset="0"/>
              <a:buChar char="►"/>
            </a:pPr>
            <a:r>
              <a:rPr lang="en-US" sz="1400" dirty="0" smtClean="0"/>
              <a:t>It will make the patient feel like: “I felt listened to.” or I felt respected, my perception acknowledged.” </a:t>
            </a:r>
            <a:endParaRPr lang="en-US" sz="1400" dirty="0"/>
          </a:p>
        </p:txBody>
      </p:sp>
      <p:sp>
        <p:nvSpPr>
          <p:cNvPr id="10" name="Text Placeholder 8"/>
          <p:cNvSpPr txBox="1">
            <a:spLocks/>
          </p:cNvSpPr>
          <p:nvPr/>
        </p:nvSpPr>
        <p:spPr>
          <a:xfrm>
            <a:off x="5963821" y="2667000"/>
            <a:ext cx="2299492" cy="640603"/>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sz="1600" b="1" dirty="0" smtClean="0"/>
              <a:t>End with Excellence</a:t>
            </a:r>
            <a:endParaRPr lang="en-US" sz="1600" b="1" dirty="0"/>
          </a:p>
        </p:txBody>
      </p:sp>
      <p:sp>
        <p:nvSpPr>
          <p:cNvPr id="11" name="Text Placeholder 10"/>
          <p:cNvSpPr txBox="1">
            <a:spLocks/>
          </p:cNvSpPr>
          <p:nvPr/>
        </p:nvSpPr>
        <p:spPr>
          <a:xfrm>
            <a:off x="5963820" y="3307603"/>
            <a:ext cx="3027780" cy="3432831"/>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spcBef>
                <a:spcPts val="0"/>
              </a:spcBef>
              <a:buSzPct val="100000"/>
              <a:buNone/>
            </a:pPr>
            <a:r>
              <a:rPr lang="en-US" sz="1400" b="1" dirty="0" smtClean="0"/>
              <a:t>We believe in closing the loop</a:t>
            </a:r>
          </a:p>
          <a:p>
            <a:pPr marL="171450" indent="-171450">
              <a:lnSpc>
                <a:spcPct val="120000"/>
              </a:lnSpc>
              <a:spcBef>
                <a:spcPts val="0"/>
              </a:spcBef>
              <a:buSzPct val="100000"/>
              <a:buFont typeface="Century Gothic" panose="020B0502020202020204" pitchFamily="34" charset="0"/>
              <a:buChar char="►"/>
            </a:pPr>
            <a:r>
              <a:rPr lang="en-US" sz="1400" dirty="0" smtClean="0"/>
              <a:t>We manage  up other colleagues and/or departments.</a:t>
            </a:r>
          </a:p>
          <a:p>
            <a:pPr marL="171450" indent="-171450">
              <a:lnSpc>
                <a:spcPct val="120000"/>
              </a:lnSpc>
              <a:spcBef>
                <a:spcPts val="0"/>
              </a:spcBef>
              <a:buSzPct val="100000"/>
              <a:buFont typeface="Century Gothic" panose="020B0502020202020204" pitchFamily="34" charset="0"/>
              <a:buChar char="►"/>
            </a:pPr>
            <a:r>
              <a:rPr lang="en-US" sz="1400" dirty="0" smtClean="0"/>
              <a:t>It would sound like:  “We are going to schedule your test with the cardiology department.  The staff is so welcoming and the providers are so caring and compassionate.”</a:t>
            </a:r>
          </a:p>
          <a:p>
            <a:pPr marL="171450" indent="-171450">
              <a:lnSpc>
                <a:spcPct val="120000"/>
              </a:lnSpc>
              <a:spcBef>
                <a:spcPts val="0"/>
              </a:spcBef>
              <a:buSzPct val="100000"/>
              <a:buFont typeface="Century Gothic" panose="020B0502020202020204" pitchFamily="34" charset="0"/>
              <a:buChar char="►"/>
            </a:pPr>
            <a:r>
              <a:rPr lang="en-US" sz="1400" dirty="0" smtClean="0"/>
              <a:t>It would feel like: “I felt valued.”</a:t>
            </a:r>
          </a:p>
        </p:txBody>
      </p:sp>
    </p:spTree>
    <p:extLst>
      <p:ext uri="{BB962C8B-B14F-4D97-AF65-F5344CB8AC3E}">
        <p14:creationId xmlns:p14="http://schemas.microsoft.com/office/powerpoint/2010/main" val="10775649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a:t>The Starfish Experience</a:t>
            </a:r>
            <a:endParaRPr lang="en-US" dirty="0"/>
          </a:p>
        </p:txBody>
      </p:sp>
      <p:sp>
        <p:nvSpPr>
          <p:cNvPr id="3" name="Content Placeholder 2"/>
          <p:cNvSpPr>
            <a:spLocks noGrp="1"/>
          </p:cNvSpPr>
          <p:nvPr>
            <p:ph idx="1"/>
          </p:nvPr>
        </p:nvSpPr>
        <p:spPr>
          <a:xfrm>
            <a:off x="457200" y="1600200"/>
            <a:ext cx="8229600" cy="4974336"/>
          </a:xfrm>
        </p:spPr>
        <p:txBody>
          <a:bodyPr>
            <a:normAutofit fontScale="70000" lnSpcReduction="20000"/>
          </a:bodyPr>
          <a:lstStyle/>
          <a:p>
            <a:pPr marL="0" indent="0">
              <a:lnSpc>
                <a:spcPct val="120000"/>
              </a:lnSpc>
              <a:spcBef>
                <a:spcPts val="0"/>
              </a:spcBef>
              <a:buNone/>
            </a:pPr>
            <a:r>
              <a:rPr lang="en-US" sz="3100" dirty="0"/>
              <a:t>The Starfish experience is about enhancing our customers experiences and </a:t>
            </a:r>
            <a:r>
              <a:rPr lang="en-US" sz="3200" dirty="0"/>
              <a:t>making the human connection every moment during a customer’s journey with us.  </a:t>
            </a:r>
          </a:p>
          <a:p>
            <a:pPr marL="0" indent="0">
              <a:lnSpc>
                <a:spcPct val="120000"/>
              </a:lnSpc>
              <a:spcBef>
                <a:spcPts val="0"/>
              </a:spcBef>
              <a:buNone/>
            </a:pPr>
            <a:r>
              <a:rPr lang="en-US" sz="3200" dirty="0"/>
              <a:t>We create Starfish Experiences by: </a:t>
            </a:r>
          </a:p>
          <a:p>
            <a:pPr>
              <a:lnSpc>
                <a:spcPct val="120000"/>
              </a:lnSpc>
              <a:spcBef>
                <a:spcPts val="0"/>
              </a:spcBef>
              <a:buSzPct val="150000"/>
            </a:pPr>
            <a:r>
              <a:rPr lang="en-US" sz="3200" b="1" dirty="0"/>
              <a:t>Narrating the Story</a:t>
            </a:r>
          </a:p>
          <a:p>
            <a:pPr lvl="1">
              <a:lnSpc>
                <a:spcPct val="120000"/>
              </a:lnSpc>
              <a:spcBef>
                <a:spcPts val="0"/>
              </a:spcBef>
              <a:buSzPct val="150000"/>
              <a:buFont typeface="Arial" panose="020B0604020202020204" pitchFamily="34" charset="0"/>
              <a:buChar char="•"/>
            </a:pPr>
            <a:r>
              <a:rPr lang="en-US" sz="2900" dirty="0"/>
              <a:t>Narrating the care of the customer helps them to understand what you are doing as you are doing it.  It gives them the opportunity to ask questions and interact with you.</a:t>
            </a:r>
          </a:p>
          <a:p>
            <a:pPr>
              <a:lnSpc>
                <a:spcPct val="120000"/>
              </a:lnSpc>
              <a:spcBef>
                <a:spcPts val="0"/>
              </a:spcBef>
              <a:buSzPct val="150000"/>
            </a:pPr>
            <a:r>
              <a:rPr lang="en-US" sz="3200" b="1" dirty="0"/>
              <a:t>Trusting Interactions</a:t>
            </a:r>
          </a:p>
          <a:p>
            <a:pPr lvl="1">
              <a:lnSpc>
                <a:spcPct val="120000"/>
              </a:lnSpc>
              <a:spcBef>
                <a:spcPts val="0"/>
              </a:spcBef>
              <a:buSzPct val="150000"/>
              <a:buFont typeface="Arial" panose="020B0604020202020204" pitchFamily="34" charset="0"/>
              <a:buChar char="•"/>
            </a:pPr>
            <a:r>
              <a:rPr lang="en-US" sz="2900" dirty="0"/>
              <a:t>Every contact with a customer is an opportunity to build trust and loyalty.  </a:t>
            </a:r>
          </a:p>
          <a:p>
            <a:pPr>
              <a:lnSpc>
                <a:spcPct val="120000"/>
              </a:lnSpc>
              <a:spcBef>
                <a:spcPts val="0"/>
              </a:spcBef>
              <a:buSzPct val="150000"/>
            </a:pPr>
            <a:r>
              <a:rPr lang="en-US" sz="3200" b="1" dirty="0"/>
              <a:t>Sacred Moments</a:t>
            </a:r>
          </a:p>
          <a:p>
            <a:pPr lvl="1">
              <a:lnSpc>
                <a:spcPct val="120000"/>
              </a:lnSpc>
              <a:spcBef>
                <a:spcPts val="0"/>
              </a:spcBef>
              <a:buSzPct val="150000"/>
              <a:buFont typeface="Arial" panose="020B0604020202020204" pitchFamily="34" charset="0"/>
              <a:buChar char="•"/>
            </a:pPr>
            <a:r>
              <a:rPr lang="en-US" sz="2900" dirty="0"/>
              <a:t>Sacred moments are special opportunities to build stronger relationships between our customers and each other. Sacred moments are when we are completely focused on the customer. </a:t>
            </a:r>
          </a:p>
        </p:txBody>
      </p:sp>
    </p:spTree>
    <p:extLst>
      <p:ext uri="{BB962C8B-B14F-4D97-AF65-F5344CB8AC3E}">
        <p14:creationId xmlns:p14="http://schemas.microsoft.com/office/powerpoint/2010/main" val="15627614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Customers with Limited English Proficiency</a:t>
            </a:r>
            <a:endParaRPr lang="en-US" dirty="0"/>
          </a:p>
        </p:txBody>
      </p:sp>
      <p:sp>
        <p:nvSpPr>
          <p:cNvPr id="3" name="Content Placeholder 2"/>
          <p:cNvSpPr>
            <a:spLocks noGrp="1"/>
          </p:cNvSpPr>
          <p:nvPr>
            <p:ph idx="1"/>
          </p:nvPr>
        </p:nvSpPr>
        <p:spPr/>
        <p:txBody>
          <a:bodyPr>
            <a:normAutofit/>
          </a:bodyPr>
          <a:lstStyle/>
          <a:p>
            <a:pPr marL="109728" indent="0">
              <a:buNone/>
            </a:pPr>
            <a:r>
              <a:rPr lang="en-US" sz="2400" dirty="0" err="1"/>
              <a:t>AtlantiCare</a:t>
            </a:r>
            <a:r>
              <a:rPr lang="en-US" sz="2400" dirty="0"/>
              <a:t> provides effective language assistance services to customers with limited English proficiency (LEP).   A customer with LEP is an individual whose primary language is not English and who has limited ability to read, write, speak, or understand English often because they are not originally from the United States. </a:t>
            </a:r>
            <a:endParaRPr lang="en-US" sz="2400" dirty="0" smtClean="0"/>
          </a:p>
          <a:p>
            <a:pPr marL="109728" indent="0">
              <a:buNone/>
            </a:pPr>
            <a:endParaRPr lang="en-US" sz="2400" dirty="0"/>
          </a:p>
          <a:p>
            <a:pPr marL="109728" indent="0">
              <a:buNone/>
            </a:pPr>
            <a:r>
              <a:rPr lang="en-US" sz="2400" dirty="0"/>
              <a:t>The next two slides will provide additional information on the types of conversations that are had with our customers with limited English proficiency  and the tools that are available. </a:t>
            </a:r>
          </a:p>
        </p:txBody>
      </p:sp>
    </p:spTree>
    <p:extLst>
      <p:ext uri="{BB962C8B-B14F-4D97-AF65-F5344CB8AC3E}">
        <p14:creationId xmlns:p14="http://schemas.microsoft.com/office/powerpoint/2010/main" val="14504840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a:t>Limited English Proficient Customers Points to Remember</a:t>
            </a:r>
            <a:endParaRPr lang="en-US" dirty="0"/>
          </a:p>
        </p:txBody>
      </p:sp>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4209160581"/>
              </p:ext>
            </p:extLst>
          </p:nvPr>
        </p:nvGraphicFramePr>
        <p:xfrm>
          <a:off x="228600" y="1752600"/>
          <a:ext cx="8686800" cy="482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0873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3178" y="381000"/>
            <a:ext cx="8377645" cy="1036073"/>
          </a:xfrm>
        </p:spPr>
        <p:txBody>
          <a:bodyPr>
            <a:normAutofit fontScale="90000"/>
          </a:bodyPr>
          <a:lstStyle/>
          <a:p>
            <a:r>
              <a:rPr lang="en-US" b="1" dirty="0"/>
              <a:t>Limited English Proficient </a:t>
            </a:r>
            <a:r>
              <a:rPr lang="en-US" b="1" dirty="0" smtClean="0"/>
              <a:t>Customers</a:t>
            </a:r>
            <a:endParaRPr lang="en-US" b="1" dirty="0"/>
          </a:p>
        </p:txBody>
      </p:sp>
      <p:sp>
        <p:nvSpPr>
          <p:cNvPr id="6" name="Content Placeholder 5"/>
          <p:cNvSpPr>
            <a:spLocks noGrp="1"/>
          </p:cNvSpPr>
          <p:nvPr>
            <p:ph idx="1"/>
          </p:nvPr>
        </p:nvSpPr>
        <p:spPr>
          <a:xfrm>
            <a:off x="97972" y="5747655"/>
            <a:ext cx="8948057" cy="992778"/>
          </a:xfrm>
        </p:spPr>
        <p:txBody>
          <a:bodyPr>
            <a:noAutofit/>
          </a:bodyPr>
          <a:lstStyle/>
          <a:p>
            <a:pPr marL="0" indent="0">
              <a:buNone/>
            </a:pPr>
            <a:r>
              <a:rPr lang="en-US" sz="1000" dirty="0"/>
              <a:t>*Non-clinical conversations can, at times, quickly become clinical conversations. Qualified interpreters can participate in clinical conversations. Family members can only participate in clinical conversations where we have a documented refusal of our services.  Refusal needs to be documented using a third party interpreter.  </a:t>
            </a:r>
          </a:p>
          <a:p>
            <a:pPr marL="0" indent="0">
              <a:buNone/>
            </a:pPr>
            <a:r>
              <a:rPr lang="en-US" sz="1000" dirty="0"/>
              <a:t>** All hearing impaired interpretation requires the completion of the request refusal form once during admission and at any change in a customer’s decision. This document must be present in the customer’s chart</a:t>
            </a:r>
            <a:r>
              <a:rPr lang="en-US" sz="1000" dirty="0" smtClean="0"/>
              <a:t>.</a:t>
            </a:r>
            <a:endParaRPr lang="en-US" sz="1000" dirty="0"/>
          </a:p>
        </p:txBody>
      </p:sp>
      <p:graphicFrame>
        <p:nvGraphicFramePr>
          <p:cNvPr id="7" name="Content Placeholder 3"/>
          <p:cNvGraphicFramePr>
            <a:graphicFrameLocks/>
          </p:cNvGraphicFramePr>
          <p:nvPr>
            <p:custDataLst>
              <p:tags r:id="rId1"/>
            </p:custDataLst>
            <p:extLst>
              <p:ext uri="{D42A27DB-BD31-4B8C-83A1-F6EECF244321}">
                <p14:modId xmlns:p14="http://schemas.microsoft.com/office/powerpoint/2010/main" val="853471224"/>
              </p:ext>
            </p:extLst>
          </p:nvPr>
        </p:nvGraphicFramePr>
        <p:xfrm>
          <a:off x="353961" y="1371600"/>
          <a:ext cx="8436078" cy="4357737"/>
        </p:xfrm>
        <a:graphic>
          <a:graphicData uri="http://schemas.openxmlformats.org/drawingml/2006/table">
            <a:tbl>
              <a:tblPr firstRow="1" firstCol="1" bandRow="1">
                <a:tableStyleId>{5C22544A-7EE6-4342-B048-85BDC9FD1C3A}</a:tableStyleId>
              </a:tblPr>
              <a:tblGrid>
                <a:gridCol w="1312280">
                  <a:extLst>
                    <a:ext uri="{9D8B030D-6E8A-4147-A177-3AD203B41FA5}">
                      <a16:colId xmlns:a16="http://schemas.microsoft.com/office/drawing/2014/main" val="20000"/>
                    </a:ext>
                  </a:extLst>
                </a:gridCol>
                <a:gridCol w="947386">
                  <a:extLst>
                    <a:ext uri="{9D8B030D-6E8A-4147-A177-3AD203B41FA5}">
                      <a16:colId xmlns:a16="http://schemas.microsoft.com/office/drawing/2014/main" val="20001"/>
                    </a:ext>
                  </a:extLst>
                </a:gridCol>
                <a:gridCol w="1054511">
                  <a:extLst>
                    <a:ext uri="{9D8B030D-6E8A-4147-A177-3AD203B41FA5}">
                      <a16:colId xmlns:a16="http://schemas.microsoft.com/office/drawing/2014/main" val="20002"/>
                    </a:ext>
                  </a:extLst>
                </a:gridCol>
                <a:gridCol w="893894">
                  <a:extLst>
                    <a:ext uri="{9D8B030D-6E8A-4147-A177-3AD203B41FA5}">
                      <a16:colId xmlns:a16="http://schemas.microsoft.com/office/drawing/2014/main" val="20003"/>
                    </a:ext>
                  </a:extLst>
                </a:gridCol>
                <a:gridCol w="1037058">
                  <a:extLst>
                    <a:ext uri="{9D8B030D-6E8A-4147-A177-3AD203B41FA5}">
                      <a16:colId xmlns:a16="http://schemas.microsoft.com/office/drawing/2014/main" val="20004"/>
                    </a:ext>
                  </a:extLst>
                </a:gridCol>
                <a:gridCol w="957286">
                  <a:extLst>
                    <a:ext uri="{9D8B030D-6E8A-4147-A177-3AD203B41FA5}">
                      <a16:colId xmlns:a16="http://schemas.microsoft.com/office/drawing/2014/main" val="20005"/>
                    </a:ext>
                  </a:extLst>
                </a:gridCol>
                <a:gridCol w="1037058">
                  <a:extLst>
                    <a:ext uri="{9D8B030D-6E8A-4147-A177-3AD203B41FA5}">
                      <a16:colId xmlns:a16="http://schemas.microsoft.com/office/drawing/2014/main" val="20006"/>
                    </a:ext>
                  </a:extLst>
                </a:gridCol>
                <a:gridCol w="1196605">
                  <a:extLst>
                    <a:ext uri="{9D8B030D-6E8A-4147-A177-3AD203B41FA5}">
                      <a16:colId xmlns:a16="http://schemas.microsoft.com/office/drawing/2014/main" val="20007"/>
                    </a:ext>
                  </a:extLst>
                </a:gridCol>
              </a:tblGrid>
              <a:tr h="554102">
                <a:tc>
                  <a:txBody>
                    <a:bodyPr/>
                    <a:lstStyle/>
                    <a:p>
                      <a:endParaRPr lang="en-US" sz="1600" dirty="0"/>
                    </a:p>
                  </a:txBody>
                  <a:tcPr marL="87701" marR="87701" marT="43850" marB="43850" anchor="ctr">
                    <a:solidFill>
                      <a:schemeClr val="tx2">
                        <a:lumMod val="75000"/>
                      </a:schemeClr>
                    </a:solidFill>
                  </a:tcPr>
                </a:tc>
                <a:tc gridSpan="5">
                  <a:txBody>
                    <a:bodyPr/>
                    <a:lstStyle/>
                    <a:p>
                      <a:pPr algn="ctr"/>
                      <a:r>
                        <a:rPr lang="en-US" sz="1800" i="1" dirty="0" smtClean="0">
                          <a:latin typeface="+mj-lt"/>
                          <a:cs typeface="Arial" panose="020B0604020202020204" pitchFamily="34" charset="0"/>
                        </a:rPr>
                        <a:t>Tools Available</a:t>
                      </a:r>
                      <a:endParaRPr lang="en-US" sz="1800" i="1" dirty="0">
                        <a:latin typeface="+mj-lt"/>
                        <a:cs typeface="Arial" panose="020B0604020202020204" pitchFamily="34" charset="0"/>
                      </a:endParaRPr>
                    </a:p>
                  </a:txBody>
                  <a:tcPr marL="87701" marR="87701" marT="43850" marB="43850" anchor="ctr">
                    <a:solidFill>
                      <a:schemeClr val="tx2">
                        <a:lumMod val="75000"/>
                      </a:schemeClr>
                    </a:solidFill>
                  </a:tcPr>
                </a:tc>
                <a:tc hMerge="1">
                  <a:txBody>
                    <a:bodyPr/>
                    <a:lstStyle/>
                    <a:p>
                      <a:endParaRPr lang="en-US" sz="1400" dirty="0"/>
                    </a:p>
                  </a:txBody>
                  <a:tcPr/>
                </a:tc>
                <a:tc hMerge="1">
                  <a:txBody>
                    <a:bodyPr/>
                    <a:lstStyle/>
                    <a:p>
                      <a:endParaRPr lang="en-US" sz="1400" dirty="0"/>
                    </a:p>
                  </a:txBody>
                  <a:tcPr/>
                </a:tc>
                <a:tc hMerge="1">
                  <a:txBody>
                    <a:bodyPr/>
                    <a:lstStyle/>
                    <a:p>
                      <a:endParaRPr lang="en-US"/>
                    </a:p>
                  </a:txBody>
                  <a:tcPr/>
                </a:tc>
                <a:tc hMerge="1">
                  <a:txBody>
                    <a:bodyPr/>
                    <a:lstStyle/>
                    <a:p>
                      <a:endParaRPr lang="en-US" sz="1400" dirty="0"/>
                    </a:p>
                  </a:txBody>
                  <a:tcPr/>
                </a:tc>
                <a:tc gridSpan="2">
                  <a:txBody>
                    <a:bodyPr/>
                    <a:lstStyle/>
                    <a:p>
                      <a:pPr algn="ctr"/>
                      <a:r>
                        <a:rPr lang="en-US" sz="1800" i="1" dirty="0" smtClean="0">
                          <a:latin typeface="+mj-lt"/>
                          <a:cs typeface="Arial" panose="020B0604020202020204" pitchFamily="34" charset="0"/>
                        </a:rPr>
                        <a:t>Documentation</a:t>
                      </a:r>
                      <a:endParaRPr lang="en-US" sz="1400" i="1" dirty="0">
                        <a:latin typeface="+mj-lt"/>
                        <a:cs typeface="Arial" panose="020B0604020202020204" pitchFamily="34" charset="0"/>
                      </a:endParaRPr>
                    </a:p>
                  </a:txBody>
                  <a:tcPr marL="87701" marR="87701" marT="43850" marB="43850" anchor="ctr">
                    <a:solidFill>
                      <a:srgbClr val="92D050"/>
                    </a:solidFill>
                  </a:tcPr>
                </a:tc>
                <a:tc hMerge="1">
                  <a:txBody>
                    <a:bodyPr/>
                    <a:lstStyle/>
                    <a:p>
                      <a:endParaRPr lang="en-US" sz="1050" dirty="0"/>
                    </a:p>
                  </a:txBody>
                  <a:tcPr>
                    <a:solidFill>
                      <a:schemeClr val="accent6">
                        <a:lumMod val="75000"/>
                      </a:schemeClr>
                    </a:solidFill>
                  </a:tcPr>
                </a:tc>
                <a:extLst>
                  <a:ext uri="{0D108BD9-81ED-4DB2-BD59-A6C34878D82A}">
                    <a16:rowId xmlns:a16="http://schemas.microsoft.com/office/drawing/2014/main" val="10000"/>
                  </a:ext>
                </a:extLst>
              </a:tr>
              <a:tr h="1351746">
                <a:tc>
                  <a:txBody>
                    <a:bodyPr/>
                    <a:lstStyle/>
                    <a:p>
                      <a:endParaRPr lang="en-US" sz="1600" dirty="0"/>
                    </a:p>
                  </a:txBody>
                  <a:tcPr marL="87701" marR="87701" marT="43850" marB="43850" anchor="ctr">
                    <a:solidFill>
                      <a:schemeClr val="tx2">
                        <a:lumMod val="75000"/>
                      </a:schemeClr>
                    </a:solidFill>
                  </a:tcPr>
                </a:tc>
                <a:tc>
                  <a:txBody>
                    <a:bodyPr/>
                    <a:lstStyle/>
                    <a:p>
                      <a:pPr algn="ctr"/>
                      <a:r>
                        <a:rPr lang="en-US" sz="1050" dirty="0" smtClean="0">
                          <a:latin typeface="+mn-lt"/>
                          <a:cs typeface="Arial" panose="020B0604020202020204" pitchFamily="34" charset="0"/>
                        </a:rPr>
                        <a:t>Language Line (Phone or iPad)</a:t>
                      </a:r>
                      <a:endParaRPr lang="en-US" sz="1050" dirty="0">
                        <a:latin typeface="+mn-lt"/>
                        <a:cs typeface="Arial" panose="020B0604020202020204" pitchFamily="34" charset="0"/>
                      </a:endParaRPr>
                    </a:p>
                  </a:txBody>
                  <a:tcPr marL="87701" marR="87701" marT="43850" marB="43850" anchor="ctr"/>
                </a:tc>
                <a:tc>
                  <a:txBody>
                    <a:bodyPr/>
                    <a:lstStyle/>
                    <a:p>
                      <a:pPr algn="ctr"/>
                      <a:r>
                        <a:rPr lang="en-US" sz="1050" dirty="0" smtClean="0">
                          <a:latin typeface="+mn-lt"/>
                          <a:cs typeface="Arial" panose="020B0604020202020204" pitchFamily="34" charset="0"/>
                        </a:rPr>
                        <a:t>Video Interpreter (iPad)</a:t>
                      </a:r>
                      <a:endParaRPr lang="en-US" sz="1050" dirty="0">
                        <a:latin typeface="+mn-lt"/>
                        <a:cs typeface="Arial" panose="020B0604020202020204" pitchFamily="34" charset="0"/>
                      </a:endParaRPr>
                    </a:p>
                  </a:txBody>
                  <a:tcPr marL="87701" marR="87701" marT="43850" marB="43850" anchor="ctr"/>
                </a:tc>
                <a:tc>
                  <a:txBody>
                    <a:bodyPr/>
                    <a:lstStyle/>
                    <a:p>
                      <a:pPr algn="ctr"/>
                      <a:r>
                        <a:rPr lang="en-US" sz="1050" dirty="0" smtClean="0">
                          <a:latin typeface="+mn-lt"/>
                          <a:cs typeface="Arial" panose="020B0604020202020204" pitchFamily="34" charset="0"/>
                        </a:rPr>
                        <a:t>Qualified Staff Interpreter</a:t>
                      </a:r>
                      <a:endParaRPr lang="en-US" sz="1050" dirty="0">
                        <a:latin typeface="+mn-lt"/>
                        <a:cs typeface="Arial" panose="020B0604020202020204" pitchFamily="34" charset="0"/>
                      </a:endParaRPr>
                    </a:p>
                  </a:txBody>
                  <a:tcPr marL="87701" marR="87701" marT="43850" marB="43850" anchor="ctr"/>
                </a:tc>
                <a:tc>
                  <a:txBody>
                    <a:bodyPr/>
                    <a:lstStyle/>
                    <a:p>
                      <a:pPr algn="ctr"/>
                      <a:r>
                        <a:rPr lang="en-US" sz="1050" dirty="0" smtClean="0">
                          <a:latin typeface="+mn-lt"/>
                          <a:cs typeface="Arial" panose="020B0604020202020204" pitchFamily="34" charset="0"/>
                        </a:rPr>
                        <a:t>Staff</a:t>
                      </a:r>
                    </a:p>
                    <a:p>
                      <a:pPr algn="ctr"/>
                      <a:r>
                        <a:rPr lang="en-US" sz="1050" baseline="0" dirty="0" smtClean="0">
                          <a:latin typeface="+mn-lt"/>
                          <a:cs typeface="Arial" panose="020B0604020202020204" pitchFamily="34" charset="0"/>
                        </a:rPr>
                        <a:t>Conversa- tional Interpreter</a:t>
                      </a:r>
                      <a:endParaRPr lang="en-US" sz="1050" dirty="0">
                        <a:latin typeface="+mn-lt"/>
                        <a:cs typeface="Arial" panose="020B0604020202020204" pitchFamily="34" charset="0"/>
                      </a:endParaRPr>
                    </a:p>
                  </a:txBody>
                  <a:tcPr marL="87701" marR="87701" marT="43850" marB="43850" anchor="ctr"/>
                </a:tc>
                <a:tc>
                  <a:txBody>
                    <a:bodyPr/>
                    <a:lstStyle/>
                    <a:p>
                      <a:pPr algn="ctr"/>
                      <a:r>
                        <a:rPr lang="en-US" sz="1050" dirty="0" smtClean="0">
                          <a:latin typeface="+mn-lt"/>
                          <a:cs typeface="Arial" panose="020B0604020202020204" pitchFamily="34" charset="0"/>
                        </a:rPr>
                        <a:t>Family Member / Friend</a:t>
                      </a:r>
                      <a:endParaRPr lang="en-US" sz="1050" dirty="0">
                        <a:latin typeface="+mn-lt"/>
                        <a:cs typeface="Arial" panose="020B0604020202020204" pitchFamily="34" charset="0"/>
                      </a:endParaRPr>
                    </a:p>
                  </a:txBody>
                  <a:tcPr marL="87701" marR="87701" marT="43850" marB="43850" anchor="ctr"/>
                </a:tc>
                <a:tc>
                  <a:txBody>
                    <a:bodyPr/>
                    <a:lstStyle/>
                    <a:p>
                      <a:pPr algn="ctr"/>
                      <a:r>
                        <a:rPr lang="en-US" sz="1050" dirty="0" smtClean="0">
                          <a:latin typeface="+mn-lt"/>
                          <a:cs typeface="Arial" panose="020B0604020202020204" pitchFamily="34" charset="0"/>
                        </a:rPr>
                        <a:t>Request / Refusal</a:t>
                      </a:r>
                      <a:br>
                        <a:rPr lang="en-US" sz="1050" dirty="0" smtClean="0">
                          <a:latin typeface="+mn-lt"/>
                          <a:cs typeface="Arial" panose="020B0604020202020204" pitchFamily="34" charset="0"/>
                        </a:rPr>
                      </a:br>
                      <a:r>
                        <a:rPr lang="en-US" sz="1050" dirty="0" smtClean="0">
                          <a:latin typeface="+mn-lt"/>
                          <a:cs typeface="Arial" panose="020B0604020202020204" pitchFamily="34" charset="0"/>
                        </a:rPr>
                        <a:t>form</a:t>
                      </a:r>
                      <a:endParaRPr lang="en-US" sz="1050" dirty="0">
                        <a:latin typeface="+mn-lt"/>
                        <a:cs typeface="Arial" panose="020B0604020202020204" pitchFamily="34" charset="0"/>
                      </a:endParaRPr>
                    </a:p>
                  </a:txBody>
                  <a:tcPr marL="87701" marR="87701" marT="43850" marB="43850" anchor="ctr">
                    <a:solidFill>
                      <a:srgbClr val="92D050"/>
                    </a:solidFill>
                  </a:tcPr>
                </a:tc>
                <a:tc>
                  <a:txBody>
                    <a:bodyPr/>
                    <a:lstStyle/>
                    <a:p>
                      <a:pPr algn="ctr"/>
                      <a:r>
                        <a:rPr lang="en-US" sz="1050" dirty="0" smtClean="0">
                          <a:latin typeface="+mn-lt"/>
                          <a:cs typeface="Arial" panose="020B0604020202020204" pitchFamily="34" charset="0"/>
                        </a:rPr>
                        <a:t>Customer Chart (language access services form)</a:t>
                      </a:r>
                      <a:endParaRPr lang="en-US" sz="1050" dirty="0">
                        <a:latin typeface="+mn-lt"/>
                        <a:cs typeface="Arial" panose="020B0604020202020204" pitchFamily="34" charset="0"/>
                      </a:endParaRPr>
                    </a:p>
                  </a:txBody>
                  <a:tcPr marL="87701" marR="87701" marT="43850" marB="43850" anchor="ctr">
                    <a:solidFill>
                      <a:srgbClr val="92D050"/>
                    </a:solidFill>
                  </a:tcPr>
                </a:tc>
                <a:extLst>
                  <a:ext uri="{0D108BD9-81ED-4DB2-BD59-A6C34878D82A}">
                    <a16:rowId xmlns:a16="http://schemas.microsoft.com/office/drawing/2014/main" val="10001"/>
                  </a:ext>
                </a:extLst>
              </a:tr>
              <a:tr h="727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LEP - Non-Clinical*</a:t>
                      </a:r>
                    </a:p>
                  </a:txBody>
                  <a:tcPr marL="87701" marR="87701" marT="43850" marB="43850" anchor="ctr">
                    <a:solidFill>
                      <a:schemeClr val="tx2">
                        <a:lumMod val="75000"/>
                      </a:schemeClr>
                    </a:solidFill>
                  </a:tcPr>
                </a:tc>
                <a:tc>
                  <a:txBody>
                    <a:bodyPr/>
                    <a:lstStyle/>
                    <a:p>
                      <a:endParaRPr lang="en-US" sz="1800" dirty="0">
                        <a:latin typeface="+mn-lt"/>
                      </a:endParaRPr>
                    </a:p>
                  </a:txBody>
                  <a:tcPr marL="87701" marR="87701" marT="43850" marB="43850" anchor="ctr"/>
                </a:tc>
                <a:tc>
                  <a:txBody>
                    <a:bodyPr/>
                    <a:lstStyle/>
                    <a:p>
                      <a:endParaRPr lang="en-US" sz="1800" dirty="0"/>
                    </a:p>
                  </a:txBody>
                  <a:tcPr marL="87701" marR="87701" marT="43850" marB="43850" anchor="ctr"/>
                </a:tc>
                <a:tc>
                  <a:txBody>
                    <a:bodyPr/>
                    <a:lstStyle/>
                    <a:p>
                      <a:endParaRPr lang="en-US" sz="1800" dirty="0"/>
                    </a:p>
                  </a:txBody>
                  <a:tcPr marL="87701" marR="87701" marT="43850" marB="43850" anchor="ctr"/>
                </a:tc>
                <a:tc>
                  <a:txBody>
                    <a:bodyPr/>
                    <a:lstStyle/>
                    <a:p>
                      <a:endParaRPr lang="en-US" sz="1200" dirty="0"/>
                    </a:p>
                  </a:txBody>
                  <a:tcPr marL="87701" marR="87701" marT="43850" marB="43850" anchor="ctr"/>
                </a:tc>
                <a:tc>
                  <a:txBody>
                    <a:bodyPr/>
                    <a:lstStyle/>
                    <a:p>
                      <a:endParaRPr lang="en-US" sz="1200" dirty="0"/>
                    </a:p>
                  </a:txBody>
                  <a:tcPr marL="87701" marR="87701" marT="43850" marB="43850" anchor="ctr"/>
                </a:tc>
                <a:tc>
                  <a:txBody>
                    <a:bodyPr/>
                    <a:lstStyle/>
                    <a:p>
                      <a:endParaRPr lang="en-US" sz="1200" dirty="0"/>
                    </a:p>
                  </a:txBody>
                  <a:tcPr marL="87701" marR="87701" marT="43850" marB="43850" anchor="ctr">
                    <a:solidFill>
                      <a:schemeClr val="accent6">
                        <a:lumMod val="40000"/>
                        <a:lumOff val="60000"/>
                      </a:schemeClr>
                    </a:solidFill>
                  </a:tcPr>
                </a:tc>
                <a:tc>
                  <a:txBody>
                    <a:bodyPr/>
                    <a:lstStyle/>
                    <a:p>
                      <a:endParaRPr lang="en-US" sz="1200" dirty="0"/>
                    </a:p>
                  </a:txBody>
                  <a:tcPr marL="87701" marR="87701" marT="43850" marB="43850" anchor="ctr">
                    <a:solidFill>
                      <a:schemeClr val="accent6">
                        <a:lumMod val="40000"/>
                        <a:lumOff val="60000"/>
                      </a:schemeClr>
                    </a:solidFill>
                  </a:tcPr>
                </a:tc>
                <a:extLst>
                  <a:ext uri="{0D108BD9-81ED-4DB2-BD59-A6C34878D82A}">
                    <a16:rowId xmlns:a16="http://schemas.microsoft.com/office/drawing/2014/main" val="10002"/>
                  </a:ext>
                </a:extLst>
              </a:tr>
              <a:tr h="932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LEP -</a:t>
                      </a:r>
                      <a:r>
                        <a:rPr lang="en-US" sz="1200" baseline="0" dirty="0" smtClean="0">
                          <a:latin typeface="+mn-lt"/>
                          <a:cs typeface="Arial" panose="020B0604020202020204" pitchFamily="34" charset="0"/>
                        </a:rPr>
                        <a:t> </a:t>
                      </a:r>
                      <a:r>
                        <a:rPr lang="en-US" sz="1200" dirty="0" smtClean="0">
                          <a:latin typeface="+mn-lt"/>
                          <a:cs typeface="Arial" panose="020B0604020202020204" pitchFamily="34" charset="0"/>
                        </a:rPr>
                        <a:t>Clinical Conversation</a:t>
                      </a:r>
                    </a:p>
                  </a:txBody>
                  <a:tcPr marL="87701" marR="87701" marT="43850" marB="43850" anchor="ctr">
                    <a:solidFill>
                      <a:schemeClr val="tx2">
                        <a:lumMod val="75000"/>
                      </a:schemeClr>
                    </a:solidFill>
                  </a:tcPr>
                </a:tc>
                <a:tc>
                  <a:txBody>
                    <a:bodyPr/>
                    <a:lstStyle/>
                    <a:p>
                      <a:endParaRPr lang="en-US" sz="1800" dirty="0">
                        <a:latin typeface="+mn-lt"/>
                      </a:endParaRPr>
                    </a:p>
                  </a:txBody>
                  <a:tcPr marL="87701" marR="87701" marT="43850" marB="43850" anchor="ctr"/>
                </a:tc>
                <a:tc>
                  <a:txBody>
                    <a:bodyPr/>
                    <a:lstStyle/>
                    <a:p>
                      <a:endParaRPr lang="en-US" sz="1800" dirty="0"/>
                    </a:p>
                  </a:txBody>
                  <a:tcPr marL="87701" marR="87701" marT="43850" marB="43850" anchor="ctr"/>
                </a:tc>
                <a:tc>
                  <a:txBody>
                    <a:bodyPr/>
                    <a:lstStyle/>
                    <a:p>
                      <a:endParaRPr lang="en-US" sz="1800" dirty="0"/>
                    </a:p>
                  </a:txBody>
                  <a:tcPr marL="87701" marR="87701" marT="43850" marB="43850" anchor="ctr"/>
                </a:tc>
                <a:tc>
                  <a:txBody>
                    <a:bodyPr/>
                    <a:lstStyle/>
                    <a:p>
                      <a:endParaRPr lang="en-US" sz="1200" dirty="0"/>
                    </a:p>
                  </a:txBody>
                  <a:tcPr marL="87701" marR="87701" marT="43850" marB="43850" anchor="ctr"/>
                </a:tc>
                <a:tc>
                  <a:txBody>
                    <a:bodyPr/>
                    <a:lstStyle/>
                    <a:p>
                      <a:endParaRPr lang="en-US" sz="1200" dirty="0"/>
                    </a:p>
                  </a:txBody>
                  <a:tcPr marL="87701" marR="87701" marT="43850" marB="43850" anchor="ctr"/>
                </a:tc>
                <a:tc>
                  <a:txBody>
                    <a:bodyPr/>
                    <a:lstStyle/>
                    <a:p>
                      <a:endParaRPr lang="en-US" sz="1200" dirty="0"/>
                    </a:p>
                  </a:txBody>
                  <a:tcPr marL="87701" marR="87701" marT="43850" marB="43850" anchor="ctr">
                    <a:solidFill>
                      <a:schemeClr val="accent6">
                        <a:lumMod val="40000"/>
                        <a:lumOff val="60000"/>
                      </a:schemeClr>
                    </a:solidFill>
                  </a:tcPr>
                </a:tc>
                <a:tc>
                  <a:txBody>
                    <a:bodyPr/>
                    <a:lstStyle/>
                    <a:p>
                      <a:endParaRPr lang="en-US" sz="1200" dirty="0"/>
                    </a:p>
                  </a:txBody>
                  <a:tcPr marL="87701" marR="87701" marT="43850" marB="43850" anchor="ctr">
                    <a:solidFill>
                      <a:schemeClr val="accent6">
                        <a:lumMod val="40000"/>
                        <a:lumOff val="60000"/>
                      </a:schemeClr>
                    </a:solidFill>
                  </a:tcPr>
                </a:tc>
                <a:extLst>
                  <a:ext uri="{0D108BD9-81ED-4DB2-BD59-A6C34878D82A}">
                    <a16:rowId xmlns:a16="http://schemas.microsoft.com/office/drawing/2014/main" val="10003"/>
                  </a:ext>
                </a:extLst>
              </a:tr>
              <a:tr h="791574">
                <a:tc>
                  <a:txBody>
                    <a:bodyPr/>
                    <a:lstStyle/>
                    <a:p>
                      <a:r>
                        <a:rPr lang="en-US" sz="1200" dirty="0" smtClean="0">
                          <a:latin typeface="+mn-lt"/>
                          <a:cs typeface="Arial" panose="020B0604020202020204" pitchFamily="34" charset="0"/>
                        </a:rPr>
                        <a:t>Hearing Impaired**</a:t>
                      </a:r>
                      <a:endParaRPr lang="en-US" sz="1200" dirty="0">
                        <a:latin typeface="+mn-lt"/>
                        <a:cs typeface="Arial" panose="020B0604020202020204" pitchFamily="34" charset="0"/>
                      </a:endParaRPr>
                    </a:p>
                  </a:txBody>
                  <a:tcPr marL="87701" marR="87701" marT="43850" marB="43850" anchor="ctr">
                    <a:solidFill>
                      <a:schemeClr val="tx2">
                        <a:lumMod val="75000"/>
                      </a:schemeClr>
                    </a:solidFill>
                  </a:tcPr>
                </a:tc>
                <a:tc>
                  <a:txBody>
                    <a:bodyPr/>
                    <a:lstStyle/>
                    <a:p>
                      <a:pPr algn="ctr"/>
                      <a:r>
                        <a:rPr lang="en-US" sz="1300" dirty="0" smtClean="0">
                          <a:latin typeface="+mn-lt"/>
                          <a:cs typeface="Arial" panose="020B0604020202020204" pitchFamily="34" charset="0"/>
                        </a:rPr>
                        <a:t>TTY device avail</a:t>
                      </a:r>
                      <a:endParaRPr lang="en-US" sz="1300" dirty="0">
                        <a:latin typeface="+mn-lt"/>
                        <a:cs typeface="Arial" panose="020B0604020202020204" pitchFamily="34" charset="0"/>
                      </a:endParaRPr>
                    </a:p>
                  </a:txBody>
                  <a:tcPr marL="87701" marR="87701" marT="43850" marB="43850" anchor="ctr"/>
                </a:tc>
                <a:tc>
                  <a:txBody>
                    <a:bodyPr/>
                    <a:lstStyle/>
                    <a:p>
                      <a:endParaRPr lang="en-US" sz="1800" dirty="0"/>
                    </a:p>
                  </a:txBody>
                  <a:tcPr marL="87701" marR="87701" marT="43850" marB="43850" anchor="ctr"/>
                </a:tc>
                <a:tc>
                  <a:txBody>
                    <a:bodyPr/>
                    <a:lstStyle/>
                    <a:p>
                      <a:r>
                        <a:rPr lang="en-US" sz="1800" dirty="0" smtClean="0"/>
                        <a:t>      </a:t>
                      </a:r>
                      <a:endParaRPr lang="en-US" sz="1800" dirty="0"/>
                    </a:p>
                  </a:txBody>
                  <a:tcPr marL="87701" marR="87701" marT="43850" marB="43850" anchor="ctr"/>
                </a:tc>
                <a:tc>
                  <a:txBody>
                    <a:bodyPr/>
                    <a:lstStyle/>
                    <a:p>
                      <a:endParaRPr lang="en-US" sz="1800" dirty="0"/>
                    </a:p>
                  </a:txBody>
                  <a:tcPr marL="87701" marR="87701" marT="43850" marB="43850" anchor="ctr"/>
                </a:tc>
                <a:tc>
                  <a:txBody>
                    <a:bodyPr/>
                    <a:lstStyle/>
                    <a:p>
                      <a:endParaRPr lang="en-US" sz="1800" dirty="0"/>
                    </a:p>
                  </a:txBody>
                  <a:tcPr marL="87701" marR="87701" marT="43850" marB="43850" anchor="ctr"/>
                </a:tc>
                <a:tc>
                  <a:txBody>
                    <a:bodyPr/>
                    <a:lstStyle/>
                    <a:p>
                      <a:endParaRPr lang="en-US" sz="1800" dirty="0"/>
                    </a:p>
                  </a:txBody>
                  <a:tcPr marL="87701" marR="87701" marT="43850" marB="43850" anchor="ctr">
                    <a:solidFill>
                      <a:schemeClr val="accent6">
                        <a:lumMod val="40000"/>
                        <a:lumOff val="60000"/>
                      </a:schemeClr>
                    </a:solidFill>
                  </a:tcPr>
                </a:tc>
                <a:tc>
                  <a:txBody>
                    <a:bodyPr/>
                    <a:lstStyle/>
                    <a:p>
                      <a:endParaRPr lang="en-US" sz="1800" dirty="0"/>
                    </a:p>
                  </a:txBody>
                  <a:tcPr marL="87701" marR="87701" marT="43850" marB="43850" anchor="ct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8" name="5-Point Star 7"/>
          <p:cNvSpPr/>
          <p:nvPr>
            <p:custDataLst>
              <p:tags r:id="rId2"/>
            </p:custDataLst>
          </p:nvPr>
        </p:nvSpPr>
        <p:spPr>
          <a:xfrm>
            <a:off x="1981200" y="3544389"/>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9" name="5-Point Star 8"/>
          <p:cNvSpPr/>
          <p:nvPr>
            <p:custDataLst>
              <p:tags r:id="rId3"/>
            </p:custDataLst>
          </p:nvPr>
        </p:nvSpPr>
        <p:spPr>
          <a:xfrm>
            <a:off x="1981200" y="4493622"/>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0" name="5-Point Star 9"/>
          <p:cNvSpPr/>
          <p:nvPr>
            <p:custDataLst>
              <p:tags r:id="rId4"/>
            </p:custDataLst>
          </p:nvPr>
        </p:nvSpPr>
        <p:spPr>
          <a:xfrm>
            <a:off x="3052355" y="3544389"/>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1" name="5-Point Star 10"/>
          <p:cNvSpPr/>
          <p:nvPr>
            <p:custDataLst>
              <p:tags r:id="rId5"/>
            </p:custDataLst>
          </p:nvPr>
        </p:nvSpPr>
        <p:spPr>
          <a:xfrm>
            <a:off x="2990306" y="4493622"/>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2" name="5-Point Star 11"/>
          <p:cNvSpPr/>
          <p:nvPr>
            <p:custDataLst>
              <p:tags r:id="rId6"/>
            </p:custDataLst>
          </p:nvPr>
        </p:nvSpPr>
        <p:spPr>
          <a:xfrm>
            <a:off x="2990306" y="5268686"/>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3" name="5-Point Star 12"/>
          <p:cNvSpPr/>
          <p:nvPr>
            <p:custDataLst>
              <p:tags r:id="rId7"/>
            </p:custDataLst>
          </p:nvPr>
        </p:nvSpPr>
        <p:spPr>
          <a:xfrm>
            <a:off x="3875314" y="3544389"/>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4" name="5-Point Star 13"/>
          <p:cNvSpPr/>
          <p:nvPr>
            <p:custDataLst>
              <p:tags r:id="rId8"/>
            </p:custDataLst>
          </p:nvPr>
        </p:nvSpPr>
        <p:spPr>
          <a:xfrm>
            <a:off x="3875314" y="4493622"/>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5" name="5-Point Star 14"/>
          <p:cNvSpPr/>
          <p:nvPr>
            <p:custDataLst>
              <p:tags r:id="rId9"/>
            </p:custDataLst>
          </p:nvPr>
        </p:nvSpPr>
        <p:spPr>
          <a:xfrm>
            <a:off x="4841966" y="3544389"/>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6" name="5-Point Star 15"/>
          <p:cNvSpPr/>
          <p:nvPr>
            <p:custDataLst>
              <p:tags r:id="rId10"/>
            </p:custDataLst>
          </p:nvPr>
        </p:nvSpPr>
        <p:spPr>
          <a:xfrm>
            <a:off x="5834743" y="3544389"/>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7" name="5-Point Star 16"/>
          <p:cNvSpPr/>
          <p:nvPr>
            <p:custDataLst>
              <p:tags r:id="rId11"/>
            </p:custDataLst>
          </p:nvPr>
        </p:nvSpPr>
        <p:spPr>
          <a:xfrm>
            <a:off x="6788331" y="5268686"/>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sp>
        <p:nvSpPr>
          <p:cNvPr id="18" name="5-Point Star 17"/>
          <p:cNvSpPr/>
          <p:nvPr>
            <p:custDataLst>
              <p:tags r:id="rId12"/>
            </p:custDataLst>
          </p:nvPr>
        </p:nvSpPr>
        <p:spPr>
          <a:xfrm>
            <a:off x="7937863" y="5268686"/>
            <a:ext cx="381000" cy="304800"/>
          </a:xfrm>
          <a:prstGeom prst="star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white"/>
              </a:solidFill>
            </a:endParaRPr>
          </a:p>
        </p:txBody>
      </p:sp>
      <p:pic>
        <p:nvPicPr>
          <p:cNvPr id="19"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4910" y="3544389"/>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4442" y="3544389"/>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8545" y="4493622"/>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01322" y="4493622"/>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4910" y="4491445"/>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41893" y="5268686"/>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8545" y="5268686"/>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01322" y="5268686"/>
            <a:ext cx="247842" cy="30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nsolari\AppData\Local\Microsoft\Windows\Temporary Internet Files\Content.IE5\9Y462G6P\X-marks-the-spot[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4442" y="4491445"/>
            <a:ext cx="24784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013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27029786"/>
              </p:ext>
            </p:extLst>
          </p:nvPr>
        </p:nvGraphicFramePr>
        <p:xfrm>
          <a:off x="533400" y="381000"/>
          <a:ext cx="9143455" cy="6172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886200" y="2514600"/>
            <a:ext cx="2442755" cy="2123658"/>
          </a:xfrm>
          <a:prstGeom prst="rect">
            <a:avLst/>
          </a:prstGeom>
          <a:noFill/>
        </p:spPr>
        <p:txBody>
          <a:bodyPr wrap="square" rtlCol="0">
            <a:spAutoFit/>
          </a:bodyPr>
          <a:lstStyle/>
          <a:p>
            <a:pPr algn="ctr" defTabSz="457200"/>
            <a:r>
              <a:rPr lang="en-US" sz="1100" dirty="0">
                <a:solidFill>
                  <a:prstClr val="black"/>
                </a:solidFill>
              </a:rPr>
              <a:t>When we do not meet our customer's expectations, we use a five-step process to correct customer experience mistakes. An experience where we have not met our customer’s expectations is an opportunity to perform service recovery.</a:t>
            </a:r>
          </a:p>
          <a:p>
            <a:pPr algn="ctr" defTabSz="457200"/>
            <a:endParaRPr lang="en-US" sz="1100" dirty="0">
              <a:solidFill>
                <a:prstClr val="black"/>
              </a:solidFill>
            </a:endParaRPr>
          </a:p>
          <a:p>
            <a:pPr algn="ctr" defTabSz="457200"/>
            <a:r>
              <a:rPr lang="en-US" sz="1100" dirty="0">
                <a:solidFill>
                  <a:prstClr val="black"/>
                </a:solidFill>
              </a:rPr>
              <a:t>Excellent service recovery can lead to even greater customer loyalty.</a:t>
            </a:r>
          </a:p>
        </p:txBody>
      </p:sp>
      <p:sp>
        <p:nvSpPr>
          <p:cNvPr id="7" name="Title 1"/>
          <p:cNvSpPr txBox="1">
            <a:spLocks/>
          </p:cNvSpPr>
          <p:nvPr/>
        </p:nvSpPr>
        <p:spPr>
          <a:xfrm>
            <a:off x="152400" y="152400"/>
            <a:ext cx="8229600" cy="8382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424456"/>
                </a:solidFill>
                <a:effectLst/>
                <a:uLnTx/>
                <a:uFillTx/>
                <a:latin typeface="Trebuchet MS"/>
                <a:ea typeface="+mj-ea"/>
                <a:cs typeface="+mj-cs"/>
              </a:rPr>
              <a:t>Service Recovery</a:t>
            </a:r>
            <a:endParaRPr kumimoji="0" lang="en-US" sz="3600" b="1" i="0" u="none" strike="noStrike" kern="1200" cap="none" spc="0" normalizeH="0" baseline="0" noProof="0" dirty="0">
              <a:ln>
                <a:noFill/>
              </a:ln>
              <a:solidFill>
                <a:srgbClr val="424456"/>
              </a:solidFill>
              <a:effectLst/>
              <a:uLnTx/>
              <a:uFillTx/>
              <a:latin typeface="Trebuchet MS"/>
              <a:ea typeface="+mj-ea"/>
              <a:cs typeface="+mj-cs"/>
            </a:endParaRPr>
          </a:p>
        </p:txBody>
      </p:sp>
    </p:spTree>
    <p:extLst>
      <p:ext uri="{BB962C8B-B14F-4D97-AF65-F5344CB8AC3E}">
        <p14:creationId xmlns:p14="http://schemas.microsoft.com/office/powerpoint/2010/main" val="1939857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smtClean="0"/>
              <a:t>2020 </a:t>
            </a:r>
            <a:r>
              <a:rPr lang="en-US" sz="4000" b="1" dirty="0"/>
              <a:t>National Patient Safety </a:t>
            </a:r>
            <a:r>
              <a:rPr lang="en-US" sz="4000" b="1" dirty="0" smtClean="0"/>
              <a:t>Goals</a:t>
            </a:r>
            <a:endParaRPr lang="en-US" sz="4000" b="1" dirty="0"/>
          </a:p>
        </p:txBody>
      </p:sp>
    </p:spTree>
    <p:extLst>
      <p:ext uri="{BB962C8B-B14F-4D97-AF65-F5344CB8AC3E}">
        <p14:creationId xmlns:p14="http://schemas.microsoft.com/office/powerpoint/2010/main" val="16904446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092" t="2433" r="6760" b="3602"/>
          <a:stretch/>
        </p:blipFill>
        <p:spPr bwMode="auto">
          <a:xfrm>
            <a:off x="2075579" y="-18273"/>
            <a:ext cx="4992842" cy="68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887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Magnetic Resonance Imaging</a:t>
            </a:r>
            <a:endParaRPr lang="en-US" dirty="0"/>
          </a:p>
        </p:txBody>
      </p:sp>
    </p:spTree>
    <p:extLst>
      <p:ext uri="{BB962C8B-B14F-4D97-AF65-F5344CB8AC3E}">
        <p14:creationId xmlns:p14="http://schemas.microsoft.com/office/powerpoint/2010/main" val="1798202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92" y="457200"/>
            <a:ext cx="8229600" cy="1066800"/>
          </a:xfrm>
        </p:spPr>
        <p:txBody>
          <a:bodyPr/>
          <a:lstStyle/>
          <a:p>
            <a:r>
              <a:rPr lang="en-US" b="1" dirty="0"/>
              <a:t>Magnetic Resonance Imaging</a:t>
            </a:r>
            <a:endParaRPr lang="en-US" dirty="0"/>
          </a:p>
        </p:txBody>
      </p:sp>
      <p:sp>
        <p:nvSpPr>
          <p:cNvPr id="4" name="Content Placeholder 3"/>
          <p:cNvSpPr>
            <a:spLocks noGrp="1"/>
          </p:cNvSpPr>
          <p:nvPr>
            <p:ph sz="half" idx="1"/>
          </p:nvPr>
        </p:nvSpPr>
        <p:spPr>
          <a:xfrm>
            <a:off x="457200" y="1600201"/>
            <a:ext cx="3810000" cy="3200400"/>
          </a:xfrm>
        </p:spPr>
        <p:txBody>
          <a:bodyPr>
            <a:normAutofit/>
          </a:bodyPr>
          <a:lstStyle/>
          <a:p>
            <a:pPr marL="0" indent="0">
              <a:spcBef>
                <a:spcPts val="0"/>
              </a:spcBef>
              <a:buNone/>
            </a:pPr>
            <a:r>
              <a:rPr lang="en-US" dirty="0" err="1"/>
              <a:t>AtlantiCare</a:t>
            </a:r>
            <a:r>
              <a:rPr lang="en-US" dirty="0"/>
              <a:t> uses advanced technology for our patients. Our magnetic resonance imaging (MRI) equipment is a strong magnet that requires specific safety practices. Employees who work directly with the MRI machine know the proper procedures to follow in an emergency. </a:t>
            </a:r>
          </a:p>
        </p:txBody>
      </p:sp>
      <p:sp>
        <p:nvSpPr>
          <p:cNvPr id="6" name="Content Placeholder 5"/>
          <p:cNvSpPr txBox="1">
            <a:spLocks/>
          </p:cNvSpPr>
          <p:nvPr/>
        </p:nvSpPr>
        <p:spPr>
          <a:xfrm>
            <a:off x="381000" y="5003150"/>
            <a:ext cx="3636981" cy="449943"/>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buFont typeface="Georgia"/>
              <a:buNone/>
            </a:pPr>
            <a:r>
              <a:rPr lang="en-US" dirty="0" smtClean="0"/>
              <a:t>The magnet is </a:t>
            </a:r>
            <a:r>
              <a:rPr lang="en-US" b="1" dirty="0" smtClean="0"/>
              <a:t>ALWAYS</a:t>
            </a:r>
            <a:r>
              <a:rPr lang="en-US" dirty="0" smtClean="0"/>
              <a:t> on!</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634" y="1600200"/>
            <a:ext cx="4232366" cy="2642373"/>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05132" y="4545152"/>
            <a:ext cx="4883369" cy="1815882"/>
          </a:xfrm>
          <a:prstGeom prst="rect">
            <a:avLst/>
          </a:prstGeom>
          <a:noFill/>
        </p:spPr>
        <p:txBody>
          <a:bodyPr wrap="square" rtlCol="0">
            <a:spAutoFit/>
          </a:bodyPr>
          <a:lstStyle/>
          <a:p>
            <a:pPr defTabSz="457200"/>
            <a:r>
              <a:rPr lang="en-US" sz="1600" dirty="0">
                <a:solidFill>
                  <a:prstClr val="black"/>
                </a:solidFill>
              </a:rPr>
              <a:t>Know these important safety practices:</a:t>
            </a:r>
          </a:p>
          <a:p>
            <a:pPr marL="285750" indent="-285750" defTabSz="457200">
              <a:buClr>
                <a:schemeClr val="accent3"/>
              </a:buClr>
              <a:buFont typeface="Century Gothic" panose="020B0502020202020204" pitchFamily="34" charset="0"/>
              <a:buChar char="►"/>
            </a:pPr>
            <a:r>
              <a:rPr lang="en-US" sz="1600" dirty="0">
                <a:solidFill>
                  <a:prstClr val="black"/>
                </a:solidFill>
              </a:rPr>
              <a:t>Screen all </a:t>
            </a:r>
            <a:r>
              <a:rPr lang="en-US" sz="1600" b="1" dirty="0">
                <a:solidFill>
                  <a:prstClr val="black"/>
                </a:solidFill>
              </a:rPr>
              <a:t>patients and personnel </a:t>
            </a:r>
            <a:r>
              <a:rPr lang="en-US" sz="1600" dirty="0">
                <a:solidFill>
                  <a:prstClr val="black"/>
                </a:solidFill>
              </a:rPr>
              <a:t>before they enter the MRI room. </a:t>
            </a:r>
            <a:r>
              <a:rPr lang="en-US" sz="1600" dirty="0" smtClean="0">
                <a:solidFill>
                  <a:prstClr val="black"/>
                </a:solidFill>
              </a:rPr>
              <a:t> </a:t>
            </a:r>
          </a:p>
          <a:p>
            <a:pPr marL="285750" indent="-285750" defTabSz="457200">
              <a:buClr>
                <a:schemeClr val="accent3"/>
              </a:buClr>
              <a:buFont typeface="Century Gothic" panose="020B0502020202020204" pitchFamily="34" charset="0"/>
              <a:buChar char="►"/>
            </a:pPr>
            <a:r>
              <a:rPr lang="en-US" sz="1600" dirty="0" smtClean="0">
                <a:solidFill>
                  <a:prstClr val="black"/>
                </a:solidFill>
              </a:rPr>
              <a:t>Check </a:t>
            </a:r>
            <a:r>
              <a:rPr lang="en-US" sz="1600" dirty="0">
                <a:solidFill>
                  <a:prstClr val="black"/>
                </a:solidFill>
              </a:rPr>
              <a:t>all metallic equipment, including hand tools, wheelchairs, gas tanks, etc. with a hand magnet before bringing them into the MRI room. </a:t>
            </a:r>
          </a:p>
        </p:txBody>
      </p:sp>
    </p:spTree>
    <p:extLst>
      <p:ext uri="{BB962C8B-B14F-4D97-AF65-F5344CB8AC3E}">
        <p14:creationId xmlns:p14="http://schemas.microsoft.com/office/powerpoint/2010/main" val="1194450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838200"/>
            <a:ext cx="8229600" cy="1066800"/>
          </a:xfrm>
        </p:spPr>
        <p:txBody>
          <a:bodyPr/>
          <a:lstStyle/>
          <a:p>
            <a:r>
              <a:rPr lang="en-US" b="1" dirty="0"/>
              <a:t>When to Perform Hand Hygiene?</a:t>
            </a:r>
          </a:p>
        </p:txBody>
      </p:sp>
      <p:sp>
        <p:nvSpPr>
          <p:cNvPr id="3" name="Content Placeholder 2"/>
          <p:cNvSpPr>
            <a:spLocks noGrp="1"/>
          </p:cNvSpPr>
          <p:nvPr>
            <p:ph idx="1"/>
          </p:nvPr>
        </p:nvSpPr>
        <p:spPr>
          <a:xfrm>
            <a:off x="503237" y="1905000"/>
            <a:ext cx="8229600" cy="4325112"/>
          </a:xfrm>
        </p:spPr>
        <p:txBody>
          <a:bodyPr>
            <a:normAutofit fontScale="77500" lnSpcReduction="20000"/>
          </a:bodyPr>
          <a:lstStyle/>
          <a:p>
            <a:pPr marL="109728" indent="0">
              <a:lnSpc>
                <a:spcPct val="120000"/>
              </a:lnSpc>
              <a:spcBef>
                <a:spcPts val="0"/>
              </a:spcBef>
              <a:buNone/>
            </a:pPr>
            <a:r>
              <a:rPr lang="en-US" b="1" dirty="0" smtClean="0"/>
              <a:t>Clean </a:t>
            </a:r>
            <a:r>
              <a:rPr lang="en-US" b="1" dirty="0"/>
              <a:t>your hands: </a:t>
            </a:r>
          </a:p>
          <a:p>
            <a:pPr>
              <a:lnSpc>
                <a:spcPct val="120000"/>
              </a:lnSpc>
              <a:spcBef>
                <a:spcPts val="0"/>
              </a:spcBef>
              <a:buSzPct val="150000"/>
            </a:pPr>
            <a:r>
              <a:rPr lang="en-US" dirty="0"/>
              <a:t>Before eating</a:t>
            </a:r>
          </a:p>
          <a:p>
            <a:pPr>
              <a:lnSpc>
                <a:spcPct val="120000"/>
              </a:lnSpc>
              <a:spcBef>
                <a:spcPts val="0"/>
              </a:spcBef>
              <a:buSzPct val="150000"/>
            </a:pPr>
            <a:r>
              <a:rPr lang="en-US" dirty="0"/>
              <a:t>Before and after having direct contact with a patient’s intact skin (taking a pulse or blood pressure, performing physical examinations)</a:t>
            </a:r>
          </a:p>
          <a:p>
            <a:pPr>
              <a:lnSpc>
                <a:spcPct val="120000"/>
              </a:lnSpc>
              <a:spcBef>
                <a:spcPts val="0"/>
              </a:spcBef>
              <a:buSzPct val="150000"/>
            </a:pPr>
            <a:r>
              <a:rPr lang="en-US" dirty="0"/>
              <a:t>After contact with blood or bodily fluids </a:t>
            </a:r>
          </a:p>
          <a:p>
            <a:pPr>
              <a:lnSpc>
                <a:spcPct val="120000"/>
              </a:lnSpc>
              <a:spcBef>
                <a:spcPts val="0"/>
              </a:spcBef>
              <a:buSzPct val="150000"/>
            </a:pPr>
            <a:r>
              <a:rPr lang="en-US" dirty="0"/>
              <a:t>After contact with inanimate objects (including medical equipment)</a:t>
            </a:r>
          </a:p>
          <a:p>
            <a:pPr>
              <a:lnSpc>
                <a:spcPct val="120000"/>
              </a:lnSpc>
              <a:spcBef>
                <a:spcPts val="0"/>
              </a:spcBef>
              <a:buSzPct val="150000"/>
            </a:pPr>
            <a:r>
              <a:rPr lang="en-US" dirty="0"/>
              <a:t>After glove removal</a:t>
            </a:r>
          </a:p>
          <a:p>
            <a:pPr marL="109728" indent="0">
              <a:lnSpc>
                <a:spcPct val="120000"/>
              </a:lnSpc>
              <a:spcBef>
                <a:spcPts val="0"/>
              </a:spcBef>
              <a:buNone/>
            </a:pPr>
            <a:r>
              <a:rPr lang="en-US" b="1" dirty="0"/>
              <a:t>Soap and water hand hygiene is needed:</a:t>
            </a:r>
          </a:p>
          <a:p>
            <a:pPr>
              <a:lnSpc>
                <a:spcPct val="120000"/>
              </a:lnSpc>
              <a:spcBef>
                <a:spcPts val="0"/>
              </a:spcBef>
              <a:buSzPct val="150000"/>
            </a:pPr>
            <a:r>
              <a:rPr lang="en-US" dirty="0"/>
              <a:t>After using a restroom</a:t>
            </a:r>
          </a:p>
          <a:p>
            <a:pPr>
              <a:lnSpc>
                <a:spcPct val="120000"/>
              </a:lnSpc>
              <a:spcBef>
                <a:spcPts val="0"/>
              </a:spcBef>
              <a:buSzPct val="150000"/>
            </a:pPr>
            <a:r>
              <a:rPr lang="en-US" dirty="0"/>
              <a:t>When hands are visibly </a:t>
            </a:r>
            <a:r>
              <a:rPr lang="en-US" dirty="0" smtClean="0"/>
              <a:t>soiled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24400"/>
            <a:ext cx="14938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6593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b="1" dirty="0"/>
              <a:t>MRI Safety Zones I and II</a:t>
            </a:r>
            <a:endParaRPr lang="en-US" dirty="0"/>
          </a:p>
        </p:txBody>
      </p:sp>
      <p:sp>
        <p:nvSpPr>
          <p:cNvPr id="5" name="Content Placeholder 4"/>
          <p:cNvSpPr>
            <a:spLocks noGrp="1"/>
          </p:cNvSpPr>
          <p:nvPr>
            <p:ph idx="1"/>
          </p:nvPr>
        </p:nvSpPr>
        <p:spPr>
          <a:xfrm>
            <a:off x="304800" y="1752600"/>
            <a:ext cx="8229600" cy="4325112"/>
          </a:xfrm>
        </p:spPr>
        <p:txBody>
          <a:bodyPr>
            <a:normAutofit fontScale="62500" lnSpcReduction="20000"/>
          </a:bodyPr>
          <a:lstStyle/>
          <a:p>
            <a:pPr marL="0" indent="0">
              <a:lnSpc>
                <a:spcPct val="120000"/>
              </a:lnSpc>
              <a:spcBef>
                <a:spcPts val="0"/>
              </a:spcBef>
              <a:buNone/>
            </a:pPr>
            <a:r>
              <a:rPr lang="en-US" sz="3500" b="1" dirty="0"/>
              <a:t>The Magnetic Resonance site is divided into four zones:</a:t>
            </a:r>
          </a:p>
          <a:p>
            <a:pPr marL="0" indent="0">
              <a:lnSpc>
                <a:spcPct val="120000"/>
              </a:lnSpc>
              <a:spcBef>
                <a:spcPts val="0"/>
              </a:spcBef>
              <a:buNone/>
            </a:pPr>
            <a:endParaRPr lang="en-US" b="1" dirty="0"/>
          </a:p>
          <a:p>
            <a:pPr marL="0" indent="0">
              <a:lnSpc>
                <a:spcPct val="120000"/>
              </a:lnSpc>
              <a:spcBef>
                <a:spcPts val="0"/>
              </a:spcBef>
              <a:buNone/>
            </a:pPr>
            <a:r>
              <a:rPr lang="en-US" sz="3200" b="1" dirty="0"/>
              <a:t>Zone I - Waiting room</a:t>
            </a:r>
          </a:p>
          <a:p>
            <a:pPr>
              <a:lnSpc>
                <a:spcPct val="120000"/>
              </a:lnSpc>
              <a:spcBef>
                <a:spcPts val="0"/>
              </a:spcBef>
              <a:buSzPct val="150000"/>
            </a:pPr>
            <a:r>
              <a:rPr lang="en-US" dirty="0"/>
              <a:t>All areas that are freely accessible to the general public</a:t>
            </a:r>
          </a:p>
          <a:p>
            <a:pPr>
              <a:lnSpc>
                <a:spcPct val="120000"/>
              </a:lnSpc>
              <a:spcBef>
                <a:spcPts val="0"/>
              </a:spcBef>
              <a:buSzPct val="150000"/>
            </a:pPr>
            <a:r>
              <a:rPr lang="en-US" dirty="0"/>
              <a:t>This area is typically outside the Magnetic Resonance (MR) environment</a:t>
            </a:r>
          </a:p>
          <a:p>
            <a:pPr>
              <a:lnSpc>
                <a:spcPct val="120000"/>
              </a:lnSpc>
              <a:spcBef>
                <a:spcPts val="0"/>
              </a:spcBef>
              <a:buSzPct val="150000"/>
            </a:pPr>
            <a:r>
              <a:rPr lang="en-US" dirty="0"/>
              <a:t>The area which patients and healthcare personnel access the MR environment </a:t>
            </a:r>
          </a:p>
          <a:p>
            <a:pPr>
              <a:lnSpc>
                <a:spcPct val="120000"/>
              </a:lnSpc>
              <a:spcBef>
                <a:spcPts val="0"/>
              </a:spcBef>
            </a:pPr>
            <a:endParaRPr lang="en-US" dirty="0"/>
          </a:p>
          <a:p>
            <a:pPr marL="0" indent="0">
              <a:lnSpc>
                <a:spcPct val="120000"/>
              </a:lnSpc>
              <a:spcBef>
                <a:spcPts val="0"/>
              </a:spcBef>
              <a:buNone/>
            </a:pPr>
            <a:r>
              <a:rPr lang="en-US" sz="3200" b="1" dirty="0"/>
              <a:t>Zone II - Patient Changing Area</a:t>
            </a:r>
          </a:p>
          <a:p>
            <a:pPr>
              <a:lnSpc>
                <a:spcPct val="120000"/>
              </a:lnSpc>
              <a:spcBef>
                <a:spcPts val="0"/>
              </a:spcBef>
              <a:buSzPct val="150000"/>
            </a:pPr>
            <a:r>
              <a:rPr lang="en-US" dirty="0"/>
              <a:t>The interface between accessible Zone I and the strictly controlled Zones III and IV</a:t>
            </a:r>
          </a:p>
          <a:p>
            <a:pPr>
              <a:lnSpc>
                <a:spcPct val="120000"/>
              </a:lnSpc>
              <a:spcBef>
                <a:spcPts val="0"/>
              </a:spcBef>
              <a:buSzPct val="150000"/>
            </a:pPr>
            <a:r>
              <a:rPr lang="en-US" dirty="0"/>
              <a:t>Patients are greeted in Zone II and are not free to move throughout Zone II</a:t>
            </a:r>
          </a:p>
          <a:p>
            <a:pPr>
              <a:lnSpc>
                <a:spcPct val="120000"/>
              </a:lnSpc>
              <a:spcBef>
                <a:spcPts val="0"/>
              </a:spcBef>
              <a:buSzPct val="150000"/>
            </a:pPr>
            <a:r>
              <a:rPr lang="en-US" dirty="0"/>
              <a:t>Patients are under the supervision of MR personnel at all times</a:t>
            </a:r>
          </a:p>
          <a:p>
            <a:pPr>
              <a:lnSpc>
                <a:spcPct val="120000"/>
              </a:lnSpc>
              <a:spcBef>
                <a:spcPts val="0"/>
              </a:spcBef>
              <a:buSzPct val="150000"/>
            </a:pPr>
            <a:r>
              <a:rPr lang="en-US" dirty="0"/>
              <a:t>Patient histories and MR screening questions are </a:t>
            </a:r>
            <a:r>
              <a:rPr lang="en-US" dirty="0" smtClean="0"/>
              <a:t>obtained</a:t>
            </a:r>
            <a:endParaRPr lang="en-US" dirty="0"/>
          </a:p>
        </p:txBody>
      </p:sp>
    </p:spTree>
    <p:extLst>
      <p:ext uri="{BB962C8B-B14F-4D97-AF65-F5344CB8AC3E}">
        <p14:creationId xmlns:p14="http://schemas.microsoft.com/office/powerpoint/2010/main" val="7081581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441831" cy="1066800"/>
          </a:xfrm>
        </p:spPr>
        <p:txBody>
          <a:bodyPr/>
          <a:lstStyle/>
          <a:p>
            <a:r>
              <a:rPr lang="en-US" b="1" dirty="0"/>
              <a:t>MRI Safety Zones III and IV</a:t>
            </a:r>
            <a:endParaRPr lang="en-US" dirty="0"/>
          </a:p>
        </p:txBody>
      </p:sp>
      <p:sp>
        <p:nvSpPr>
          <p:cNvPr id="3" name="Content Placeholder 2"/>
          <p:cNvSpPr>
            <a:spLocks noGrp="1"/>
          </p:cNvSpPr>
          <p:nvPr>
            <p:ph idx="1"/>
          </p:nvPr>
        </p:nvSpPr>
        <p:spPr>
          <a:xfrm>
            <a:off x="152400" y="1447800"/>
            <a:ext cx="8991600" cy="4325112"/>
          </a:xfrm>
        </p:spPr>
        <p:txBody>
          <a:bodyPr>
            <a:noAutofit/>
          </a:bodyPr>
          <a:lstStyle/>
          <a:p>
            <a:pPr marL="0" lvl="0" indent="0">
              <a:lnSpc>
                <a:spcPct val="120000"/>
              </a:lnSpc>
              <a:spcBef>
                <a:spcPts val="0"/>
              </a:spcBef>
              <a:buClr>
                <a:srgbClr val="ACD433"/>
              </a:buClr>
              <a:buNone/>
            </a:pPr>
            <a:r>
              <a:rPr lang="en-US" sz="2000" b="1" dirty="0">
                <a:solidFill>
                  <a:prstClr val="black">
                    <a:lumMod val="75000"/>
                    <a:lumOff val="25000"/>
                  </a:prstClr>
                </a:solidFill>
              </a:rPr>
              <a:t>Zone III - Control Room</a:t>
            </a:r>
          </a:p>
          <a:p>
            <a:pPr lvl="0">
              <a:lnSpc>
                <a:spcPct val="120000"/>
              </a:lnSpc>
              <a:spcBef>
                <a:spcPts val="0"/>
              </a:spcBef>
              <a:buSzPct val="150000"/>
            </a:pPr>
            <a:r>
              <a:rPr lang="en-US" sz="1600" dirty="0">
                <a:solidFill>
                  <a:prstClr val="black">
                    <a:lumMod val="75000"/>
                    <a:lumOff val="25000"/>
                  </a:prstClr>
                </a:solidFill>
              </a:rPr>
              <a:t>All access to Zone III is to be restricted</a:t>
            </a:r>
          </a:p>
          <a:p>
            <a:pPr lvl="0">
              <a:lnSpc>
                <a:spcPct val="120000"/>
              </a:lnSpc>
              <a:spcBef>
                <a:spcPts val="0"/>
              </a:spcBef>
              <a:buSzPct val="150000"/>
            </a:pPr>
            <a:r>
              <a:rPr lang="en-US" sz="1600" dirty="0">
                <a:solidFill>
                  <a:prstClr val="black">
                    <a:lumMod val="75000"/>
                    <a:lumOff val="25000"/>
                  </a:prstClr>
                </a:solidFill>
              </a:rPr>
              <a:t>Access to regions within Zone III and Zone IV are controlled by and entirely under the supervision of MR personnel</a:t>
            </a:r>
          </a:p>
          <a:p>
            <a:pPr lvl="0">
              <a:lnSpc>
                <a:spcPct val="120000"/>
              </a:lnSpc>
              <a:spcBef>
                <a:spcPts val="0"/>
              </a:spcBef>
              <a:buSzPct val="150000"/>
            </a:pPr>
            <a:r>
              <a:rPr lang="en-US" sz="1600" dirty="0">
                <a:solidFill>
                  <a:prstClr val="black">
                    <a:lumMod val="75000"/>
                    <a:lumOff val="25000"/>
                  </a:prstClr>
                </a:solidFill>
              </a:rPr>
              <a:t>MR personnel are to be charged with ensuring that MR safe practice guidelines are strictly adhered to for the safety of patients, other non-MR personnel, health care personnel, and the equipment itself</a:t>
            </a:r>
          </a:p>
          <a:p>
            <a:pPr lvl="0">
              <a:lnSpc>
                <a:spcPct val="120000"/>
              </a:lnSpc>
              <a:spcBef>
                <a:spcPts val="0"/>
              </a:spcBef>
              <a:buSzPct val="150000"/>
            </a:pPr>
            <a:r>
              <a:rPr lang="en-US" sz="1600" dirty="0">
                <a:solidFill>
                  <a:prstClr val="black">
                    <a:lumMod val="75000"/>
                    <a:lumOff val="25000"/>
                  </a:prstClr>
                </a:solidFill>
              </a:rPr>
              <a:t>Physically restricted from general public access by key locks, passkey locking systems, or any other reliable, physically restricting method that can differentiate between MR personnel and non-MR personnel </a:t>
            </a:r>
          </a:p>
          <a:p>
            <a:pPr marL="0" lvl="0" indent="0">
              <a:lnSpc>
                <a:spcPct val="120000"/>
              </a:lnSpc>
              <a:spcBef>
                <a:spcPts val="0"/>
              </a:spcBef>
              <a:buClr>
                <a:srgbClr val="ACD433"/>
              </a:buClr>
              <a:buNone/>
            </a:pPr>
            <a:r>
              <a:rPr lang="en-US" sz="2000" b="1" dirty="0">
                <a:solidFill>
                  <a:prstClr val="black">
                    <a:lumMod val="75000"/>
                    <a:lumOff val="25000"/>
                  </a:prstClr>
                </a:solidFill>
              </a:rPr>
              <a:t>Zone IV - Magnet Room</a:t>
            </a:r>
          </a:p>
          <a:p>
            <a:pPr lvl="0">
              <a:lnSpc>
                <a:spcPct val="120000"/>
              </a:lnSpc>
              <a:spcBef>
                <a:spcPts val="0"/>
              </a:spcBef>
              <a:buSzPct val="150000"/>
            </a:pPr>
            <a:r>
              <a:rPr lang="en-US" sz="1600" dirty="0">
                <a:solidFill>
                  <a:prstClr val="black">
                    <a:lumMod val="75000"/>
                    <a:lumOff val="25000"/>
                  </a:prstClr>
                </a:solidFill>
              </a:rPr>
              <a:t>Synonymous with the MR scanner magnet room itself, i.e., the physical confines of the room within which the MR scanner is located </a:t>
            </a:r>
          </a:p>
          <a:p>
            <a:pPr lvl="0">
              <a:lnSpc>
                <a:spcPct val="120000"/>
              </a:lnSpc>
              <a:spcBef>
                <a:spcPts val="0"/>
              </a:spcBef>
              <a:buSzPct val="150000"/>
            </a:pPr>
            <a:r>
              <a:rPr lang="en-US" sz="1600" dirty="0">
                <a:solidFill>
                  <a:prstClr val="black">
                    <a:lumMod val="75000"/>
                    <a:lumOff val="25000"/>
                  </a:prstClr>
                </a:solidFill>
              </a:rPr>
              <a:t>Is clearly marked as being potentially hazardous due to the presence of very strong magnetic fields</a:t>
            </a:r>
          </a:p>
          <a:p>
            <a:pPr lvl="0">
              <a:lnSpc>
                <a:spcPct val="120000"/>
              </a:lnSpc>
              <a:spcBef>
                <a:spcPts val="0"/>
              </a:spcBef>
              <a:buSzPct val="150000"/>
            </a:pPr>
            <a:r>
              <a:rPr lang="en-US" sz="1600" dirty="0">
                <a:solidFill>
                  <a:prstClr val="black">
                    <a:lumMod val="75000"/>
                    <a:lumOff val="25000"/>
                  </a:prstClr>
                </a:solidFill>
              </a:rPr>
              <a:t>Is clearly marked with a red light and lighted sign stating, ‘‘The Magnet is On’’</a:t>
            </a:r>
          </a:p>
          <a:p>
            <a:pPr lvl="0">
              <a:lnSpc>
                <a:spcPct val="120000"/>
              </a:lnSpc>
              <a:spcBef>
                <a:spcPts val="0"/>
              </a:spcBef>
              <a:buSzPct val="150000"/>
            </a:pPr>
            <a:r>
              <a:rPr lang="en-US" sz="1600" dirty="0">
                <a:solidFill>
                  <a:prstClr val="black">
                    <a:lumMod val="75000"/>
                    <a:lumOff val="25000"/>
                  </a:prstClr>
                </a:solidFill>
              </a:rPr>
              <a:t>The MR technologists directly observe and control the entrance to Zone </a:t>
            </a:r>
            <a:r>
              <a:rPr lang="en-US" sz="1600" dirty="0" smtClean="0">
                <a:solidFill>
                  <a:prstClr val="black">
                    <a:lumMod val="75000"/>
                    <a:lumOff val="25000"/>
                  </a:prstClr>
                </a:solidFill>
              </a:rPr>
              <a:t>IV</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42398841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Corporate Compliance</a:t>
            </a:r>
            <a:endParaRPr lang="en-US" dirty="0"/>
          </a:p>
        </p:txBody>
      </p:sp>
    </p:spTree>
    <p:extLst>
      <p:ext uri="{BB962C8B-B14F-4D97-AF65-F5344CB8AC3E}">
        <p14:creationId xmlns:p14="http://schemas.microsoft.com/office/powerpoint/2010/main" val="30294655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b="1" dirty="0"/>
              <a:t>Corporate Compliance</a:t>
            </a:r>
            <a:endParaRPr lang="en-US" dirty="0"/>
          </a:p>
        </p:txBody>
      </p:sp>
      <p:sp>
        <p:nvSpPr>
          <p:cNvPr id="5" name="Content Placeholder 4"/>
          <p:cNvSpPr>
            <a:spLocks noGrp="1"/>
          </p:cNvSpPr>
          <p:nvPr>
            <p:ph sz="half" idx="2"/>
          </p:nvPr>
        </p:nvSpPr>
        <p:spPr>
          <a:xfrm>
            <a:off x="3860409" y="1278988"/>
            <a:ext cx="5257800" cy="5562600"/>
          </a:xfrm>
        </p:spPr>
        <p:txBody>
          <a:bodyPr>
            <a:noAutofit/>
          </a:bodyPr>
          <a:lstStyle/>
          <a:p>
            <a:pPr>
              <a:lnSpc>
                <a:spcPct val="120000"/>
              </a:lnSpc>
              <a:spcBef>
                <a:spcPts val="0"/>
              </a:spcBef>
              <a:buSzPct val="150000"/>
            </a:pPr>
            <a:r>
              <a:rPr lang="en-US" sz="1600" dirty="0" smtClean="0"/>
              <a:t>Continuously </a:t>
            </a:r>
            <a:r>
              <a:rPr lang="en-US" sz="1600" dirty="0"/>
              <a:t>assesses the effectiveness of </a:t>
            </a:r>
            <a:r>
              <a:rPr lang="en-US" sz="1600" dirty="0" err="1"/>
              <a:t>AtlantiCare’s</a:t>
            </a:r>
            <a:r>
              <a:rPr lang="en-US" sz="1600" dirty="0"/>
              <a:t> compliance and internal control environment. </a:t>
            </a:r>
          </a:p>
          <a:p>
            <a:pPr>
              <a:lnSpc>
                <a:spcPct val="120000"/>
              </a:lnSpc>
              <a:spcBef>
                <a:spcPts val="0"/>
              </a:spcBef>
              <a:buSzPct val="150000"/>
            </a:pPr>
            <a:r>
              <a:rPr lang="en-US" sz="1600" dirty="0"/>
              <a:t>Promotes adherence to laws, regulations, and internal policies &amp; procedures </a:t>
            </a:r>
          </a:p>
          <a:p>
            <a:pPr>
              <a:lnSpc>
                <a:spcPct val="120000"/>
              </a:lnSpc>
              <a:spcBef>
                <a:spcPts val="0"/>
              </a:spcBef>
              <a:buSzPct val="150000"/>
            </a:pPr>
            <a:r>
              <a:rPr lang="en-US" sz="1600" dirty="0"/>
              <a:t>Advances the prevention of fraud, waste, and abuse</a:t>
            </a:r>
          </a:p>
          <a:p>
            <a:pPr>
              <a:lnSpc>
                <a:spcPct val="120000"/>
              </a:lnSpc>
              <a:spcBef>
                <a:spcPts val="0"/>
              </a:spcBef>
              <a:buSzPct val="150000"/>
            </a:pPr>
            <a:r>
              <a:rPr lang="en-US" sz="1600" dirty="0"/>
              <a:t>Furthers the hospital’s mission of providing quality care to patients</a:t>
            </a:r>
          </a:p>
          <a:p>
            <a:pPr marL="0" indent="0">
              <a:lnSpc>
                <a:spcPct val="120000"/>
              </a:lnSpc>
              <a:spcBef>
                <a:spcPts val="0"/>
              </a:spcBef>
              <a:buNone/>
            </a:pPr>
            <a:r>
              <a:rPr lang="en-US" sz="1600" dirty="0"/>
              <a:t>Corporate Compliance is an independent support function of </a:t>
            </a:r>
            <a:r>
              <a:rPr lang="en-US" sz="1600" dirty="0" err="1"/>
              <a:t>AtlantiCare</a:t>
            </a:r>
            <a:r>
              <a:rPr lang="en-US" sz="1600" dirty="0"/>
              <a:t>, reporting directly to our Board and administratively to Corporate Counsel.</a:t>
            </a:r>
          </a:p>
          <a:p>
            <a:pPr marL="0" indent="0">
              <a:lnSpc>
                <a:spcPct val="120000"/>
              </a:lnSpc>
              <a:spcBef>
                <a:spcPts val="0"/>
              </a:spcBef>
              <a:buNone/>
            </a:pPr>
            <a:r>
              <a:rPr lang="en-US" sz="1600" dirty="0"/>
              <a:t>Corporate Compliance activities require unlimited and unrestricted access to all data during audit and investigation.  Audits are ongoing and routine – staff have no expectation of privacy with </a:t>
            </a:r>
            <a:r>
              <a:rPr lang="en-US" sz="1600" dirty="0" err="1"/>
              <a:t>AtlantiCare</a:t>
            </a:r>
            <a:r>
              <a:rPr lang="en-US" sz="1600" dirty="0"/>
              <a:t> systems.</a:t>
            </a:r>
          </a:p>
          <a:p>
            <a:pPr marL="0" indent="0">
              <a:lnSpc>
                <a:spcPct val="120000"/>
              </a:lnSpc>
              <a:spcBef>
                <a:spcPts val="0"/>
              </a:spcBef>
              <a:buNone/>
            </a:pPr>
            <a:r>
              <a:rPr lang="en-US" sz="1600" dirty="0"/>
              <a:t>It provides </a:t>
            </a:r>
            <a:r>
              <a:rPr lang="en-US" sz="1600" dirty="0" err="1"/>
              <a:t>AtlantiCare</a:t>
            </a:r>
            <a:r>
              <a:rPr lang="en-US" sz="1600" dirty="0"/>
              <a:t> with system-wide services with authority to act with respect to all entities, subsidiaries, and cost centers. </a:t>
            </a:r>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412363" cy="5083146"/>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2569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66800"/>
          </a:xfrm>
        </p:spPr>
        <p:txBody>
          <a:bodyPr/>
          <a:lstStyle/>
          <a:p>
            <a:r>
              <a:rPr lang="en-US" b="1" dirty="0"/>
              <a:t>Laws and Regulatory Agencies</a:t>
            </a:r>
            <a:endParaRPr lang="en-US" dirty="0"/>
          </a:p>
        </p:txBody>
      </p:sp>
      <p:sp>
        <p:nvSpPr>
          <p:cNvPr id="3" name="Content Placeholder 2"/>
          <p:cNvSpPr>
            <a:spLocks noGrp="1"/>
          </p:cNvSpPr>
          <p:nvPr>
            <p:ph sz="half" idx="1"/>
          </p:nvPr>
        </p:nvSpPr>
        <p:spPr>
          <a:xfrm>
            <a:off x="152400" y="1295400"/>
            <a:ext cx="6400800" cy="5175187"/>
          </a:xfrm>
        </p:spPr>
        <p:txBody>
          <a:bodyPr>
            <a:noAutofit/>
          </a:bodyPr>
          <a:lstStyle/>
          <a:p>
            <a:pPr marL="0" indent="0">
              <a:lnSpc>
                <a:spcPct val="120000"/>
              </a:lnSpc>
              <a:spcBef>
                <a:spcPts val="0"/>
              </a:spcBef>
              <a:buNone/>
            </a:pPr>
            <a:r>
              <a:rPr lang="en-US" sz="1800" b="1" dirty="0"/>
              <a:t>Deficit Reduction Act (DRA) of 2005 mandates employees and agents education on:</a:t>
            </a:r>
          </a:p>
          <a:p>
            <a:pPr>
              <a:lnSpc>
                <a:spcPct val="120000"/>
              </a:lnSpc>
              <a:spcBef>
                <a:spcPts val="0"/>
              </a:spcBef>
              <a:buSzPct val="150000"/>
            </a:pPr>
            <a:r>
              <a:rPr lang="en-US" sz="1600" dirty="0"/>
              <a:t>NJ Conscientious Employee Protection Act (CEPA) “Whistleblower Act”</a:t>
            </a:r>
          </a:p>
          <a:p>
            <a:pPr>
              <a:lnSpc>
                <a:spcPct val="120000"/>
              </a:lnSpc>
              <a:spcBef>
                <a:spcPts val="0"/>
              </a:spcBef>
              <a:buSzPct val="150000"/>
            </a:pPr>
            <a:r>
              <a:rPr lang="en-US" sz="1600" dirty="0"/>
              <a:t>Federal False Claims Act (1863)</a:t>
            </a:r>
          </a:p>
          <a:p>
            <a:pPr>
              <a:lnSpc>
                <a:spcPct val="120000"/>
              </a:lnSpc>
              <a:spcBef>
                <a:spcPts val="0"/>
              </a:spcBef>
              <a:buSzPct val="150000"/>
            </a:pPr>
            <a:r>
              <a:rPr lang="en-US" sz="1600" dirty="0"/>
              <a:t>Federal Program Fraud Civil Remedies Act (1986)</a:t>
            </a:r>
          </a:p>
          <a:p>
            <a:pPr>
              <a:lnSpc>
                <a:spcPct val="120000"/>
              </a:lnSpc>
              <a:spcBef>
                <a:spcPts val="0"/>
              </a:spcBef>
              <a:buSzPct val="150000"/>
            </a:pPr>
            <a:r>
              <a:rPr lang="en-US" sz="1600" dirty="0"/>
              <a:t>NJ False Claims Act (2009)</a:t>
            </a:r>
          </a:p>
          <a:p>
            <a:pPr>
              <a:lnSpc>
                <a:spcPct val="120000"/>
              </a:lnSpc>
              <a:spcBef>
                <a:spcPts val="0"/>
              </a:spcBef>
              <a:buSzPct val="150000"/>
            </a:pPr>
            <a:r>
              <a:rPr lang="en-US" sz="1600" dirty="0"/>
              <a:t>NJ Medical Assistance and Health Services Act</a:t>
            </a:r>
          </a:p>
          <a:p>
            <a:pPr>
              <a:lnSpc>
                <a:spcPct val="120000"/>
              </a:lnSpc>
              <a:spcBef>
                <a:spcPts val="0"/>
              </a:spcBef>
            </a:pPr>
            <a:endParaRPr lang="en-US" sz="1600" dirty="0"/>
          </a:p>
          <a:p>
            <a:pPr marL="0" indent="0">
              <a:lnSpc>
                <a:spcPct val="120000"/>
              </a:lnSpc>
              <a:spcBef>
                <a:spcPts val="0"/>
              </a:spcBef>
              <a:buNone/>
            </a:pPr>
            <a:r>
              <a:rPr lang="en-US" sz="1800" b="1" dirty="0"/>
              <a:t>Important Government Agencies (not all inclusive):</a:t>
            </a:r>
          </a:p>
          <a:p>
            <a:pPr>
              <a:lnSpc>
                <a:spcPct val="120000"/>
              </a:lnSpc>
              <a:spcBef>
                <a:spcPts val="0"/>
              </a:spcBef>
              <a:buSzPct val="150000"/>
            </a:pPr>
            <a:r>
              <a:rPr lang="en-US" sz="1600" dirty="0"/>
              <a:t>Office of Inspector General  (OIG)	</a:t>
            </a:r>
          </a:p>
          <a:p>
            <a:pPr>
              <a:lnSpc>
                <a:spcPct val="120000"/>
              </a:lnSpc>
              <a:spcBef>
                <a:spcPts val="0"/>
              </a:spcBef>
              <a:buSzPct val="150000"/>
            </a:pPr>
            <a:r>
              <a:rPr lang="en-US" sz="1600" dirty="0"/>
              <a:t>Internal Revenue Service  (IRS)		</a:t>
            </a:r>
          </a:p>
          <a:p>
            <a:pPr>
              <a:lnSpc>
                <a:spcPct val="120000"/>
              </a:lnSpc>
              <a:spcBef>
                <a:spcPts val="0"/>
              </a:spcBef>
              <a:buSzPct val="150000"/>
            </a:pPr>
            <a:r>
              <a:rPr lang="en-US" sz="1600" dirty="0"/>
              <a:t>Food &amp; Drug Administration  (FDA)	</a:t>
            </a:r>
          </a:p>
          <a:p>
            <a:pPr>
              <a:lnSpc>
                <a:spcPct val="120000"/>
              </a:lnSpc>
              <a:spcBef>
                <a:spcPts val="0"/>
              </a:spcBef>
              <a:buSzPct val="150000"/>
            </a:pPr>
            <a:r>
              <a:rPr lang="en-US" sz="1600" dirty="0"/>
              <a:t>Centers for Medicare/Medicaid Services  (CMS)</a:t>
            </a:r>
          </a:p>
          <a:p>
            <a:pPr>
              <a:lnSpc>
                <a:spcPct val="120000"/>
              </a:lnSpc>
              <a:spcBef>
                <a:spcPts val="0"/>
              </a:spcBef>
              <a:buSzPct val="150000"/>
            </a:pPr>
            <a:r>
              <a:rPr lang="en-US" sz="1600" dirty="0"/>
              <a:t>Equal Opportunity Employment Commission  (EEOC) </a:t>
            </a:r>
          </a:p>
          <a:p>
            <a:pPr>
              <a:lnSpc>
                <a:spcPct val="120000"/>
              </a:lnSpc>
              <a:spcBef>
                <a:spcPts val="0"/>
              </a:spcBef>
              <a:buSzPct val="150000"/>
            </a:pPr>
            <a:r>
              <a:rPr lang="en-US" sz="1600" dirty="0"/>
              <a:t>Office on Civil Rights (OCR) </a:t>
            </a:r>
          </a:p>
          <a:p>
            <a:pPr>
              <a:lnSpc>
                <a:spcPct val="120000"/>
              </a:lnSpc>
              <a:spcBef>
                <a:spcPts val="0"/>
              </a:spcBef>
              <a:buSzPct val="150000"/>
            </a:pPr>
            <a:r>
              <a:rPr lang="en-US" sz="1600" dirty="0"/>
              <a:t>The Joint Commission</a:t>
            </a:r>
          </a:p>
          <a:p>
            <a:pPr>
              <a:lnSpc>
                <a:spcPct val="120000"/>
              </a:lnSpc>
              <a:spcBef>
                <a:spcPts val="0"/>
              </a:spcBef>
              <a:buSzPct val="150000"/>
            </a:pPr>
            <a:r>
              <a:rPr lang="en-US" sz="1600" dirty="0"/>
              <a:t>NJ Department of Health  (NJDOH</a:t>
            </a:r>
            <a:r>
              <a:rPr lang="en-US" sz="1600" dirty="0" smtClean="0"/>
              <a:t>)</a:t>
            </a:r>
            <a:endParaRPr lang="en-US" sz="16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5600" y="1524000"/>
            <a:ext cx="2113862" cy="497999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5407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a:t>Policies and Procedures</a:t>
            </a:r>
            <a:endParaRPr lang="en-US" dirty="0"/>
          </a:p>
        </p:txBody>
      </p:sp>
      <p:sp>
        <p:nvSpPr>
          <p:cNvPr id="5" name="Content Placeholder 4"/>
          <p:cNvSpPr>
            <a:spLocks noGrp="1"/>
          </p:cNvSpPr>
          <p:nvPr>
            <p:ph idx="1"/>
          </p:nvPr>
        </p:nvSpPr>
        <p:spPr>
          <a:xfrm>
            <a:off x="342900" y="1524000"/>
            <a:ext cx="8458200" cy="5050536"/>
          </a:xfrm>
        </p:spPr>
        <p:txBody>
          <a:bodyPr>
            <a:noAutofit/>
          </a:bodyPr>
          <a:lstStyle/>
          <a:p>
            <a:pPr marL="0" indent="0">
              <a:lnSpc>
                <a:spcPct val="120000"/>
              </a:lnSpc>
              <a:spcBef>
                <a:spcPts val="0"/>
              </a:spcBef>
              <a:buNone/>
            </a:pPr>
            <a:r>
              <a:rPr lang="en-US" sz="2200" b="1" dirty="0"/>
              <a:t>Important policies all </a:t>
            </a:r>
            <a:r>
              <a:rPr lang="en-US" sz="2200" b="1" dirty="0" err="1"/>
              <a:t>AtlantiCare</a:t>
            </a:r>
            <a:r>
              <a:rPr lang="en-US" sz="2200" b="1" dirty="0"/>
              <a:t> employees need to be aware of:</a:t>
            </a:r>
            <a:endParaRPr lang="en-US" sz="2200" dirty="0"/>
          </a:p>
          <a:p>
            <a:pPr>
              <a:lnSpc>
                <a:spcPct val="120000"/>
              </a:lnSpc>
              <a:spcBef>
                <a:spcPts val="0"/>
              </a:spcBef>
              <a:buSzPct val="150000"/>
            </a:pPr>
            <a:r>
              <a:rPr lang="en-US" sz="2000" dirty="0"/>
              <a:t>Code of Business Ethics and Corporate Compliance - Policy #403</a:t>
            </a:r>
          </a:p>
          <a:p>
            <a:pPr>
              <a:lnSpc>
                <a:spcPct val="120000"/>
              </a:lnSpc>
              <a:spcBef>
                <a:spcPts val="0"/>
              </a:spcBef>
              <a:buSzPct val="150000"/>
            </a:pPr>
            <a:r>
              <a:rPr lang="en-US" sz="2000" dirty="0"/>
              <a:t>Guidelines for Reporting Compliance/Privacy Complaints/Concerns - Policy #3366</a:t>
            </a:r>
          </a:p>
          <a:p>
            <a:pPr>
              <a:lnSpc>
                <a:spcPct val="120000"/>
              </a:lnSpc>
              <a:spcBef>
                <a:spcPts val="0"/>
              </a:spcBef>
              <a:buSzPct val="150000"/>
            </a:pPr>
            <a:r>
              <a:rPr lang="en-US" sz="2000" dirty="0"/>
              <a:t>Education Concerning False Claims Liability, Anti-Retaliation Protections, and Detecting and Responding to Fraud - Policy #3119</a:t>
            </a:r>
          </a:p>
          <a:p>
            <a:pPr>
              <a:lnSpc>
                <a:spcPct val="120000"/>
              </a:lnSpc>
              <a:spcBef>
                <a:spcPts val="0"/>
              </a:spcBef>
              <a:buSzPct val="150000"/>
            </a:pPr>
            <a:r>
              <a:rPr lang="en-US" sz="2000" dirty="0"/>
              <a:t>Guidelines for Vendor Gifts, Meals, Entertainment - Policy #</a:t>
            </a:r>
            <a:r>
              <a:rPr lang="en-US" sz="2000" dirty="0" smtClean="0"/>
              <a:t>4231</a:t>
            </a:r>
          </a:p>
          <a:p>
            <a:pPr>
              <a:lnSpc>
                <a:spcPct val="120000"/>
              </a:lnSpc>
              <a:spcBef>
                <a:spcPts val="0"/>
              </a:spcBef>
              <a:buSzPct val="150000"/>
            </a:pPr>
            <a:endParaRPr lang="en-US" sz="2000" dirty="0"/>
          </a:p>
          <a:p>
            <a:pPr>
              <a:lnSpc>
                <a:spcPct val="120000"/>
              </a:lnSpc>
              <a:spcBef>
                <a:spcPts val="0"/>
              </a:spcBef>
              <a:buSzPct val="150000"/>
            </a:pPr>
            <a:endParaRPr lang="en-US" sz="2000" dirty="0" smtClean="0"/>
          </a:p>
          <a:p>
            <a:pPr>
              <a:lnSpc>
                <a:spcPct val="120000"/>
              </a:lnSpc>
              <a:spcBef>
                <a:spcPts val="0"/>
              </a:spcBef>
              <a:buSzPct val="150000"/>
            </a:pPr>
            <a:endParaRPr lang="en-US" sz="2000" dirty="0"/>
          </a:p>
          <a:p>
            <a:pPr marL="0" indent="0" algn="ctr">
              <a:lnSpc>
                <a:spcPct val="120000"/>
              </a:lnSpc>
              <a:spcBef>
                <a:spcPts val="0"/>
              </a:spcBef>
              <a:buNone/>
            </a:pPr>
            <a:r>
              <a:rPr lang="en-US" sz="2200" b="1" dirty="0" smtClean="0"/>
              <a:t>All </a:t>
            </a:r>
            <a:r>
              <a:rPr lang="en-US" sz="2200" b="1" dirty="0"/>
              <a:t>policies are available on </a:t>
            </a:r>
            <a:r>
              <a:rPr lang="en-US" sz="2200" b="1" dirty="0" err="1"/>
              <a:t>AtlantiCare’s</a:t>
            </a:r>
            <a:r>
              <a:rPr lang="en-US" sz="2200" b="1" dirty="0"/>
              <a:t> </a:t>
            </a:r>
            <a:r>
              <a:rPr lang="en-US" sz="2200" b="1" dirty="0" smtClean="0"/>
              <a:t>policy </a:t>
            </a:r>
            <a:r>
              <a:rPr lang="en-US" sz="2200" b="1" dirty="0"/>
              <a:t>and procedure site</a:t>
            </a:r>
            <a:r>
              <a:rPr lang="en-US" sz="2200" b="1" dirty="0" smtClean="0"/>
              <a:t>.</a:t>
            </a:r>
            <a:endParaRPr lang="en-US" sz="2200" b="1" dirty="0"/>
          </a:p>
        </p:txBody>
      </p:sp>
    </p:spTree>
    <p:extLst>
      <p:ext uri="{BB962C8B-B14F-4D97-AF65-F5344CB8AC3E}">
        <p14:creationId xmlns:p14="http://schemas.microsoft.com/office/powerpoint/2010/main" val="33028515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066800"/>
          </a:xfrm>
        </p:spPr>
        <p:txBody>
          <a:bodyPr/>
          <a:lstStyle/>
          <a:p>
            <a:r>
              <a:rPr lang="en-US" b="1" dirty="0"/>
              <a:t>Corporate Compliance</a:t>
            </a:r>
            <a:endParaRPr lang="en-US" dirty="0"/>
          </a:p>
        </p:txBody>
      </p:sp>
      <p:sp>
        <p:nvSpPr>
          <p:cNvPr id="3" name="Content Placeholder 2"/>
          <p:cNvSpPr>
            <a:spLocks noGrp="1"/>
          </p:cNvSpPr>
          <p:nvPr>
            <p:ph idx="1"/>
          </p:nvPr>
        </p:nvSpPr>
        <p:spPr>
          <a:xfrm>
            <a:off x="228600" y="1295400"/>
            <a:ext cx="8915400" cy="4325112"/>
          </a:xfrm>
        </p:spPr>
        <p:txBody>
          <a:bodyPr>
            <a:noAutofit/>
          </a:bodyPr>
          <a:lstStyle/>
          <a:p>
            <a:pPr>
              <a:lnSpc>
                <a:spcPct val="120000"/>
              </a:lnSpc>
              <a:spcBef>
                <a:spcPts val="0"/>
              </a:spcBef>
              <a:buSzPct val="150000"/>
              <a:buFont typeface="Arial" panose="020B0604020202020204" pitchFamily="34" charset="0"/>
              <a:buChar char="•"/>
            </a:pPr>
            <a:r>
              <a:rPr lang="en-US" sz="2000" dirty="0"/>
              <a:t>Compliance Line Phone Number:  (609)  407-7788   </a:t>
            </a:r>
          </a:p>
          <a:p>
            <a:pPr>
              <a:lnSpc>
                <a:spcPct val="120000"/>
              </a:lnSpc>
              <a:spcBef>
                <a:spcPts val="0"/>
              </a:spcBef>
              <a:buSzPct val="150000"/>
              <a:buFont typeface="Arial" panose="020B0604020202020204" pitchFamily="34" charset="0"/>
              <a:buChar char="•"/>
            </a:pPr>
            <a:r>
              <a:rPr lang="en-US" sz="2000" dirty="0"/>
              <a:t>Compliance Line In-house: 3-7788</a:t>
            </a:r>
          </a:p>
          <a:p>
            <a:pPr>
              <a:lnSpc>
                <a:spcPct val="120000"/>
              </a:lnSpc>
              <a:spcBef>
                <a:spcPts val="0"/>
              </a:spcBef>
              <a:buSzPct val="150000"/>
              <a:buFont typeface="Arial" panose="020B0604020202020204" pitchFamily="34" charset="0"/>
              <a:buChar char="•"/>
            </a:pPr>
            <a:r>
              <a:rPr lang="en-US" sz="2000" dirty="0"/>
              <a:t>Compliance Line Website:  www.MyComplianceReport.com   (Access Code: ATC) </a:t>
            </a:r>
          </a:p>
          <a:p>
            <a:pPr marL="0" indent="0">
              <a:lnSpc>
                <a:spcPct val="120000"/>
              </a:lnSpc>
              <a:spcBef>
                <a:spcPts val="0"/>
              </a:spcBef>
              <a:buNone/>
            </a:pPr>
            <a:r>
              <a:rPr lang="en-US" sz="2000" b="1" dirty="0"/>
              <a:t>Our reporting system is maintained by a third-party vendor to ensure strict confidentiality. Protections are in place for all callers</a:t>
            </a:r>
            <a:r>
              <a:rPr lang="en-US" sz="2000" dirty="0"/>
              <a:t>.</a:t>
            </a:r>
          </a:p>
          <a:p>
            <a:pPr>
              <a:lnSpc>
                <a:spcPct val="120000"/>
              </a:lnSpc>
              <a:spcBef>
                <a:spcPts val="0"/>
              </a:spcBef>
              <a:buSzPct val="150000"/>
            </a:pPr>
            <a:r>
              <a:rPr lang="en-US" sz="2000" dirty="0"/>
              <a:t>No retaliation for reporting.</a:t>
            </a:r>
          </a:p>
          <a:p>
            <a:pPr>
              <a:lnSpc>
                <a:spcPct val="120000"/>
              </a:lnSpc>
              <a:spcBef>
                <a:spcPts val="0"/>
              </a:spcBef>
              <a:buSzPct val="150000"/>
            </a:pPr>
            <a:r>
              <a:rPr lang="en-US" sz="2000" dirty="0"/>
              <a:t>Report any activity that appears to violate </a:t>
            </a:r>
            <a:r>
              <a:rPr lang="en-US" sz="2000" dirty="0" err="1"/>
              <a:t>AtlantiCare’s</a:t>
            </a:r>
            <a:r>
              <a:rPr lang="en-US" sz="2000" dirty="0"/>
              <a:t> Code of Business Ethics and Corporate Compliance (Code of Conduct) or any other policies and government laws and regulations. </a:t>
            </a:r>
          </a:p>
          <a:p>
            <a:pPr>
              <a:lnSpc>
                <a:spcPct val="120000"/>
              </a:lnSpc>
              <a:spcBef>
                <a:spcPts val="0"/>
              </a:spcBef>
              <a:buSzPct val="150000"/>
            </a:pPr>
            <a:r>
              <a:rPr lang="en-US" sz="2000" dirty="0"/>
              <a:t>If you are aware of a violation and fail to report it, you may be subject to corrective or disciplinary action. </a:t>
            </a:r>
          </a:p>
          <a:p>
            <a:pPr>
              <a:lnSpc>
                <a:spcPct val="120000"/>
              </a:lnSpc>
              <a:spcBef>
                <a:spcPts val="0"/>
              </a:spcBef>
              <a:buSzPct val="150000"/>
            </a:pPr>
            <a:r>
              <a:rPr lang="en-US" sz="2000" dirty="0"/>
              <a:t>All complaints are documented and investigated.</a:t>
            </a:r>
          </a:p>
          <a:p>
            <a:pPr>
              <a:lnSpc>
                <a:spcPct val="120000"/>
              </a:lnSpc>
              <a:spcBef>
                <a:spcPts val="0"/>
              </a:spcBef>
              <a:buSzPct val="150000"/>
            </a:pPr>
            <a:r>
              <a:rPr lang="en-US" sz="2000" dirty="0"/>
              <a:t>You may report anonymously</a:t>
            </a:r>
            <a:r>
              <a:rPr lang="en-US" sz="2000" dirty="0" smtClean="0"/>
              <a:t>.</a:t>
            </a:r>
            <a:endParaRPr lang="en-US" sz="2000" dirty="0"/>
          </a:p>
        </p:txBody>
      </p:sp>
    </p:spTree>
    <p:extLst>
      <p:ext uri="{BB962C8B-B14F-4D97-AF65-F5344CB8AC3E}">
        <p14:creationId xmlns:p14="http://schemas.microsoft.com/office/powerpoint/2010/main" val="1791181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Health Insurance Portability &amp; Accountability Act</a:t>
            </a:r>
            <a:endParaRPr lang="en-US" dirty="0"/>
          </a:p>
        </p:txBody>
      </p:sp>
    </p:spTree>
    <p:extLst>
      <p:ext uri="{BB962C8B-B14F-4D97-AF65-F5344CB8AC3E}">
        <p14:creationId xmlns:p14="http://schemas.microsoft.com/office/powerpoint/2010/main" val="29203806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a:t>Health Insurance Portability &amp; Accountability Act (HIPAA)</a:t>
            </a:r>
            <a:endParaRPr lang="en-US" dirty="0"/>
          </a:p>
        </p:txBody>
      </p:sp>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3251588018"/>
              </p:ext>
            </p:extLst>
          </p:nvPr>
        </p:nvGraphicFramePr>
        <p:xfrm>
          <a:off x="457200" y="1981200"/>
          <a:ext cx="8229600" cy="4324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custDataLst>
              <p:tags r:id="rId2"/>
            </p:custDataLst>
          </p:nvPr>
        </p:nvSpPr>
        <p:spPr>
          <a:xfrm>
            <a:off x="2743200" y="1752600"/>
            <a:ext cx="3657600" cy="523220"/>
          </a:xfrm>
          <a:prstGeom prst="rect">
            <a:avLst/>
          </a:prstGeom>
          <a:solidFill>
            <a:schemeClr val="bg1"/>
          </a:solidFill>
          <a:ln w="57150">
            <a:solidFill>
              <a:schemeClr val="accent1"/>
            </a:solidFill>
          </a:ln>
        </p:spPr>
        <p:txBody>
          <a:bodyPr wrap="square" rtlCol="0">
            <a:spAutoFit/>
          </a:bodyPr>
          <a:lstStyle/>
          <a:p>
            <a:pPr algn="ctr" defTabSz="457200"/>
            <a:r>
              <a:rPr lang="en-US" sz="2800" b="1" dirty="0">
                <a:solidFill>
                  <a:prstClr val="black"/>
                </a:solidFill>
                <a:cs typeface="Arial" panose="020B0604020202020204" pitchFamily="34" charset="0"/>
              </a:rPr>
              <a:t>PRIVACY RULE</a:t>
            </a:r>
            <a:endParaRPr lang="en-US" b="1" dirty="0">
              <a:solidFill>
                <a:prstClr val="black"/>
              </a:solidFill>
              <a:cs typeface="Arial" panose="020B0604020202020204" pitchFamily="34" charset="0"/>
            </a:endParaRPr>
          </a:p>
        </p:txBody>
      </p:sp>
      <p:sp>
        <p:nvSpPr>
          <p:cNvPr id="6" name="TextBox 5"/>
          <p:cNvSpPr txBox="1"/>
          <p:nvPr>
            <p:custDataLst>
              <p:tags r:id="rId3"/>
            </p:custDataLst>
          </p:nvPr>
        </p:nvSpPr>
        <p:spPr>
          <a:xfrm>
            <a:off x="413905" y="6059269"/>
            <a:ext cx="8316191" cy="646331"/>
          </a:xfrm>
          <a:prstGeom prst="rect">
            <a:avLst/>
          </a:prstGeom>
          <a:noFill/>
        </p:spPr>
        <p:txBody>
          <a:bodyPr wrap="square" rtlCol="0">
            <a:spAutoFit/>
          </a:bodyPr>
          <a:lstStyle/>
          <a:p>
            <a:pPr algn="ctr" defTabSz="457200"/>
            <a:r>
              <a:rPr lang="en-US" dirty="0">
                <a:solidFill>
                  <a:prstClr val="black"/>
                </a:solidFill>
                <a:cs typeface="Arial" panose="020B0604020202020204" pitchFamily="34" charset="0"/>
              </a:rPr>
              <a:t>Federal and state laws may impose </a:t>
            </a:r>
            <a:r>
              <a:rPr lang="en-US" u="sng" dirty="0">
                <a:solidFill>
                  <a:prstClr val="black"/>
                </a:solidFill>
                <a:cs typeface="Arial" panose="020B0604020202020204" pitchFamily="34" charset="0"/>
              </a:rPr>
              <a:t>significant</a:t>
            </a:r>
            <a:r>
              <a:rPr lang="en-US" dirty="0">
                <a:solidFill>
                  <a:prstClr val="black"/>
                </a:solidFill>
                <a:cs typeface="Arial" panose="020B0604020202020204" pitchFamily="34" charset="0"/>
              </a:rPr>
              <a:t> criminal and civil penalties against covered entities and providers in violation of these provisions. </a:t>
            </a:r>
          </a:p>
        </p:txBody>
      </p:sp>
    </p:spTree>
    <p:extLst>
      <p:ext uri="{BB962C8B-B14F-4D97-AF65-F5344CB8AC3E}">
        <p14:creationId xmlns:p14="http://schemas.microsoft.com/office/powerpoint/2010/main" val="2885913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a:t>HIPAA -</a:t>
            </a:r>
            <a:br>
              <a:rPr lang="en-US" b="1" dirty="0"/>
            </a:br>
            <a:r>
              <a:rPr lang="en-US" b="1" dirty="0"/>
              <a:t>Protected Health Information</a:t>
            </a:r>
            <a:endParaRPr lang="en-US" dirty="0"/>
          </a:p>
        </p:txBody>
      </p:sp>
      <p:sp>
        <p:nvSpPr>
          <p:cNvPr id="3" name="Content Placeholder 2"/>
          <p:cNvSpPr>
            <a:spLocks noGrp="1"/>
          </p:cNvSpPr>
          <p:nvPr>
            <p:ph idx="1"/>
          </p:nvPr>
        </p:nvSpPr>
        <p:spPr>
          <a:xfrm>
            <a:off x="457200" y="2380488"/>
            <a:ext cx="8229600" cy="4325112"/>
          </a:xfrm>
        </p:spPr>
        <p:txBody>
          <a:bodyPr>
            <a:normAutofit fontScale="55000" lnSpcReduction="20000"/>
          </a:bodyPr>
          <a:lstStyle/>
          <a:p>
            <a:pPr marL="0" indent="0">
              <a:lnSpc>
                <a:spcPct val="120000"/>
              </a:lnSpc>
              <a:spcBef>
                <a:spcPts val="0"/>
              </a:spcBef>
              <a:buNone/>
            </a:pPr>
            <a:r>
              <a:rPr lang="en-US" dirty="0"/>
              <a:t>Protected Health Information (“PHI”) is health or medical information that can be linked to a specific individual.  It refers to the individual’s past, present, or future physical and mental health.  If the health information includes data that would allow someone to identify the patient, it is PHI.  Examples include:</a:t>
            </a:r>
          </a:p>
          <a:p>
            <a:pPr>
              <a:lnSpc>
                <a:spcPct val="120000"/>
              </a:lnSpc>
              <a:spcBef>
                <a:spcPts val="0"/>
              </a:spcBef>
              <a:buSzPct val="150000"/>
            </a:pPr>
            <a:r>
              <a:rPr lang="en-US" dirty="0"/>
              <a:t>Name		</a:t>
            </a:r>
          </a:p>
          <a:p>
            <a:pPr>
              <a:lnSpc>
                <a:spcPct val="120000"/>
              </a:lnSpc>
              <a:spcBef>
                <a:spcPts val="0"/>
              </a:spcBef>
              <a:buSzPct val="150000"/>
            </a:pPr>
            <a:r>
              <a:rPr lang="en-US" dirty="0"/>
              <a:t>Address (Postal, Email, URL, IP)</a:t>
            </a:r>
          </a:p>
          <a:p>
            <a:pPr>
              <a:lnSpc>
                <a:spcPct val="120000"/>
              </a:lnSpc>
              <a:spcBef>
                <a:spcPts val="0"/>
              </a:spcBef>
              <a:buSzPct val="150000"/>
            </a:pPr>
            <a:r>
              <a:rPr lang="en-US" dirty="0"/>
              <a:t>Dates  (Admission, Discharge, Birth, Death)</a:t>
            </a:r>
          </a:p>
          <a:p>
            <a:pPr>
              <a:lnSpc>
                <a:spcPct val="120000"/>
              </a:lnSpc>
              <a:spcBef>
                <a:spcPts val="0"/>
              </a:spcBef>
              <a:buSzPct val="150000"/>
            </a:pPr>
            <a:r>
              <a:rPr lang="en-US" dirty="0"/>
              <a:t>Numbers (Phone, Fax, SS#, Acct.#, MR#, Claim #, DL#)</a:t>
            </a:r>
          </a:p>
          <a:p>
            <a:pPr>
              <a:lnSpc>
                <a:spcPct val="120000"/>
              </a:lnSpc>
              <a:spcBef>
                <a:spcPts val="0"/>
              </a:spcBef>
              <a:buSzPct val="150000"/>
            </a:pPr>
            <a:r>
              <a:rPr lang="en-US" dirty="0"/>
              <a:t>Photo (Facial or other comparable image)</a:t>
            </a:r>
          </a:p>
          <a:p>
            <a:pPr>
              <a:lnSpc>
                <a:spcPct val="120000"/>
              </a:lnSpc>
              <a:spcBef>
                <a:spcPts val="0"/>
              </a:spcBef>
              <a:buSzPct val="150000"/>
            </a:pPr>
            <a:r>
              <a:rPr lang="en-US" dirty="0"/>
              <a:t>Finger &amp; voice prints</a:t>
            </a:r>
          </a:p>
          <a:p>
            <a:pPr>
              <a:lnSpc>
                <a:spcPct val="120000"/>
              </a:lnSpc>
              <a:spcBef>
                <a:spcPts val="0"/>
              </a:spcBef>
              <a:buSzPct val="150000"/>
            </a:pPr>
            <a:r>
              <a:rPr lang="en-US" dirty="0"/>
              <a:t>Device identifiers &amp; serial numbers</a:t>
            </a:r>
          </a:p>
          <a:p>
            <a:pPr>
              <a:lnSpc>
                <a:spcPct val="120000"/>
              </a:lnSpc>
              <a:spcBef>
                <a:spcPts val="0"/>
              </a:spcBef>
              <a:buSzPct val="150000"/>
            </a:pPr>
            <a:r>
              <a:rPr lang="en-US" dirty="0"/>
              <a:t>Vehicle identifiers &amp; serial numbers</a:t>
            </a:r>
          </a:p>
          <a:p>
            <a:pPr>
              <a:lnSpc>
                <a:spcPct val="120000"/>
              </a:lnSpc>
              <a:spcBef>
                <a:spcPts val="0"/>
              </a:spcBef>
              <a:buSzPct val="150000"/>
            </a:pPr>
            <a:r>
              <a:rPr lang="en-US" dirty="0"/>
              <a:t>Sexual orientation</a:t>
            </a:r>
          </a:p>
          <a:p>
            <a:pPr>
              <a:lnSpc>
                <a:spcPct val="120000"/>
              </a:lnSpc>
              <a:spcBef>
                <a:spcPts val="0"/>
              </a:spcBef>
              <a:buSzPct val="150000"/>
            </a:pPr>
            <a:r>
              <a:rPr lang="en-US" dirty="0"/>
              <a:t>Any other unique identifying number, code or characteristic</a:t>
            </a:r>
          </a:p>
          <a:p>
            <a:pPr marL="0" indent="0">
              <a:lnSpc>
                <a:spcPct val="120000"/>
              </a:lnSpc>
              <a:spcBef>
                <a:spcPts val="0"/>
              </a:spcBef>
              <a:buNone/>
            </a:pPr>
            <a:r>
              <a:rPr lang="en-US" dirty="0"/>
              <a:t>PHI takes many forms, i.e. a prescription label with the patient’s name and the name of the drug, a doctor’s note about a patient, a letter giving patient test results, a patient’s sexual identity.  </a:t>
            </a:r>
          </a:p>
          <a:p>
            <a:pPr marL="0" indent="0">
              <a:lnSpc>
                <a:spcPct val="120000"/>
              </a:lnSpc>
              <a:spcBef>
                <a:spcPts val="0"/>
              </a:spcBef>
              <a:buNone/>
            </a:pPr>
            <a:r>
              <a:rPr lang="en-US" dirty="0"/>
              <a:t>PHI must be kept private and confidential whether it is in written, verbal or electronic form</a:t>
            </a:r>
            <a:r>
              <a:rPr lang="en-US" dirty="0" smtClean="0"/>
              <a:t>.</a:t>
            </a:r>
            <a:endParaRPr lang="en-US" dirty="0"/>
          </a:p>
        </p:txBody>
      </p:sp>
      <p:sp>
        <p:nvSpPr>
          <p:cNvPr id="4" name="Content Placeholder 4"/>
          <p:cNvSpPr txBox="1">
            <a:spLocks/>
          </p:cNvSpPr>
          <p:nvPr/>
        </p:nvSpPr>
        <p:spPr>
          <a:xfrm>
            <a:off x="571500" y="1828800"/>
            <a:ext cx="8001000" cy="455873"/>
          </a:xfrm>
          <a:prstGeom prst="rect">
            <a:avLst/>
          </a:prstGeom>
        </p:spPr>
        <p:txBody>
          <a:bodyPr vert="horz"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buFont typeface="Georgia"/>
              <a:buNone/>
            </a:pPr>
            <a:r>
              <a:rPr lang="en-US" sz="2400" b="1" smtClean="0">
                <a:solidFill>
                  <a:srgbClr val="C00000"/>
                </a:solidFill>
              </a:rPr>
              <a:t>What is Protected Health Information (“PHI”)?</a:t>
            </a:r>
            <a:endParaRPr lang="en-US" sz="2400" b="1" dirty="0">
              <a:solidFill>
                <a:srgbClr val="C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089" y="3283631"/>
            <a:ext cx="258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029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b="1" dirty="0"/>
              <a:t>How to Properly Hand Wash</a:t>
            </a:r>
          </a:p>
        </p:txBody>
      </p:sp>
      <p:sp>
        <p:nvSpPr>
          <p:cNvPr id="6" name="Content Placeholder 5"/>
          <p:cNvSpPr>
            <a:spLocks noGrp="1"/>
          </p:cNvSpPr>
          <p:nvPr>
            <p:ph sz="half" idx="2"/>
          </p:nvPr>
        </p:nvSpPr>
        <p:spPr>
          <a:xfrm>
            <a:off x="4648200" y="2057400"/>
            <a:ext cx="4038600" cy="3657600"/>
          </a:xfrm>
        </p:spPr>
        <p:txBody>
          <a:bodyPr anchor="ctr"/>
          <a:lstStyle/>
          <a:p>
            <a:pPr>
              <a:buSzPct val="150000"/>
            </a:pPr>
            <a:r>
              <a:rPr lang="en-US" dirty="0"/>
              <a:t>Rub hands vigorously for at least </a:t>
            </a:r>
            <a:r>
              <a:rPr lang="en-US" b="1" dirty="0"/>
              <a:t>20 seconds</a:t>
            </a:r>
          </a:p>
          <a:p>
            <a:pPr>
              <a:buSzPct val="150000"/>
            </a:pPr>
            <a:r>
              <a:rPr lang="en-US" b="1" dirty="0"/>
              <a:t>Don’t forget: </a:t>
            </a:r>
            <a:r>
              <a:rPr lang="en-US" dirty="0"/>
              <a:t>backs of hands, wrists, between fingers, tips of fingers, and under fingernails</a:t>
            </a:r>
          </a:p>
          <a:p>
            <a:pPr>
              <a:buSzPct val="150000"/>
            </a:pPr>
            <a:r>
              <a:rPr lang="en-US" b="1" dirty="0"/>
              <a:t>Dry</a:t>
            </a:r>
            <a:r>
              <a:rPr lang="en-US" dirty="0"/>
              <a:t> hands completely</a:t>
            </a:r>
          </a:p>
          <a:p>
            <a:pPr lvl="1">
              <a:buSzPct val="150000"/>
              <a:buFont typeface="Arial" panose="020B0604020202020204" pitchFamily="34" charset="0"/>
              <a:buChar char="•"/>
            </a:pPr>
            <a:r>
              <a:rPr lang="en-US" dirty="0"/>
              <a:t>Organisms can be spread in higher numbers when hands are wet compared to hands thoroughly </a:t>
            </a:r>
            <a:r>
              <a:rPr lang="en-US" dirty="0" smtClean="0"/>
              <a:t>dry</a:t>
            </a:r>
            <a:endParaRPr lang="en-US" dirty="0"/>
          </a:p>
        </p:txBody>
      </p:sp>
      <p:pic>
        <p:nvPicPr>
          <p:cNvPr id="12" name="Content Placeholder 5"/>
          <p:cNvPicPr>
            <a:picLocks noGrp="1" noChangeAspect="1"/>
          </p:cNvPicPr>
          <p:nvPr>
            <p:ph sz="half" idx="1"/>
          </p:nvPr>
        </p:nvPicPr>
        <p:blipFill>
          <a:blip r:embed="rId2"/>
          <a:stretch>
            <a:fillRect/>
          </a:stretch>
        </p:blipFill>
        <p:spPr>
          <a:xfrm>
            <a:off x="838200" y="1524000"/>
            <a:ext cx="3698955" cy="5220391"/>
          </a:xfrm>
          <a:prstGeom prst="rect">
            <a:avLst/>
          </a:prstGeom>
          <a:ln w="50800">
            <a:solidFill>
              <a:srgbClr val="0E5580"/>
            </a:solidFill>
          </a:ln>
        </p:spPr>
      </p:pic>
    </p:spTree>
    <p:extLst>
      <p:ext uri="{BB962C8B-B14F-4D97-AF65-F5344CB8AC3E}">
        <p14:creationId xmlns:p14="http://schemas.microsoft.com/office/powerpoint/2010/main" val="31189480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a:t>HIPAA -</a:t>
            </a:r>
            <a:br>
              <a:rPr lang="en-US" b="1" dirty="0"/>
            </a:br>
            <a:r>
              <a:rPr lang="en-US" b="1" dirty="0"/>
              <a:t>Permitted Uses &amp; Disclosures</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lnSpc>
                <a:spcPct val="120000"/>
              </a:lnSpc>
              <a:spcBef>
                <a:spcPts val="0"/>
              </a:spcBef>
              <a:buNone/>
            </a:pPr>
            <a:r>
              <a:rPr lang="en-US" b="1" dirty="0"/>
              <a:t>HIPAA Permits the Use and Disclosure of PHI for Treatment, Payment and Health Care Operations.</a:t>
            </a:r>
          </a:p>
          <a:p>
            <a:pPr marL="0" indent="0">
              <a:lnSpc>
                <a:spcPct val="120000"/>
              </a:lnSpc>
              <a:spcBef>
                <a:spcPts val="0"/>
              </a:spcBef>
              <a:buNone/>
            </a:pPr>
            <a:r>
              <a:rPr lang="en-US" b="1" dirty="0"/>
              <a:t>You are permitted to access, use and disclose PHI if:</a:t>
            </a:r>
            <a:endParaRPr lang="en-US" dirty="0"/>
          </a:p>
          <a:p>
            <a:pPr>
              <a:lnSpc>
                <a:spcPct val="120000"/>
              </a:lnSpc>
              <a:spcBef>
                <a:spcPts val="0"/>
              </a:spcBef>
              <a:buSzPct val="150000"/>
            </a:pPr>
            <a:r>
              <a:rPr lang="en-US" dirty="0"/>
              <a:t>You are directly involved with treatment of the patient – i.e. coordination, consultation, referrals;</a:t>
            </a:r>
          </a:p>
          <a:p>
            <a:pPr>
              <a:lnSpc>
                <a:spcPct val="120000"/>
              </a:lnSpc>
              <a:spcBef>
                <a:spcPts val="0"/>
              </a:spcBef>
              <a:buSzPct val="150000"/>
            </a:pPr>
            <a:r>
              <a:rPr lang="en-US" dirty="0"/>
              <a:t>You are directly involved with a payment process – i.e. review of services to confirm medical necessity;</a:t>
            </a:r>
          </a:p>
          <a:p>
            <a:pPr>
              <a:lnSpc>
                <a:spcPct val="120000"/>
              </a:lnSpc>
              <a:spcBef>
                <a:spcPts val="0"/>
              </a:spcBef>
              <a:buSzPct val="150000"/>
            </a:pPr>
            <a:r>
              <a:rPr lang="en-US" dirty="0"/>
              <a:t>You are directly involved in healthcare operations – i.e. quality improvement, business operations, and then you are limited to accessing and/or disclosing only the </a:t>
            </a:r>
            <a:r>
              <a:rPr lang="en-US" b="1" dirty="0"/>
              <a:t>minimum necessary </a:t>
            </a:r>
            <a:r>
              <a:rPr lang="en-US" dirty="0"/>
              <a:t>information needed to complete the task at hand.</a:t>
            </a:r>
          </a:p>
          <a:p>
            <a:pPr marL="0" indent="0">
              <a:lnSpc>
                <a:spcPct val="120000"/>
              </a:lnSpc>
              <a:spcBef>
                <a:spcPts val="0"/>
              </a:spcBef>
              <a:buNone/>
            </a:pPr>
            <a:r>
              <a:rPr lang="en-US" dirty="0"/>
              <a:t>The Privacy laws apply to us in all settings: at home, on social media websites, in the market, as well as in the hospital – even after we separate from </a:t>
            </a:r>
            <a:r>
              <a:rPr lang="en-US" dirty="0" err="1"/>
              <a:t>AtlantiCare</a:t>
            </a:r>
            <a:r>
              <a:rPr lang="en-US" dirty="0"/>
              <a:t>!</a:t>
            </a:r>
          </a:p>
          <a:p>
            <a:pPr marL="0" indent="0" algn="ctr">
              <a:lnSpc>
                <a:spcPct val="120000"/>
              </a:lnSpc>
              <a:spcBef>
                <a:spcPts val="0"/>
              </a:spcBef>
              <a:buNone/>
            </a:pPr>
            <a:r>
              <a:rPr lang="en-US" b="1" dirty="0"/>
              <a:t>It is the right, legal and ethical thing to do</a:t>
            </a:r>
            <a:r>
              <a:rPr lang="en-US" b="1" dirty="0" smtClean="0"/>
              <a:t>!</a:t>
            </a:r>
            <a:endParaRPr lang="en-US" b="1" dirty="0"/>
          </a:p>
        </p:txBody>
      </p:sp>
      <p:sp>
        <p:nvSpPr>
          <p:cNvPr id="4" name="Content Placeholder 2"/>
          <p:cNvSpPr txBox="1">
            <a:spLocks/>
          </p:cNvSpPr>
          <p:nvPr/>
        </p:nvSpPr>
        <p:spPr>
          <a:xfrm>
            <a:off x="552203" y="1752600"/>
            <a:ext cx="8039594" cy="455882"/>
          </a:xfrm>
          <a:prstGeom prst="rect">
            <a:avLst/>
          </a:prstGeom>
        </p:spPr>
        <p:txBody>
          <a:bodyPr vert="horz"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buFont typeface="Georgia"/>
              <a:buNone/>
            </a:pPr>
            <a:r>
              <a:rPr lang="en-US" sz="2400" b="1" smtClean="0">
                <a:solidFill>
                  <a:srgbClr val="C00000"/>
                </a:solidFill>
              </a:rPr>
              <a:t>Patient Privacy:  Protecting PHI is Important!</a:t>
            </a:r>
            <a:endParaRPr lang="en-US" sz="2400" b="1" dirty="0">
              <a:solidFill>
                <a:srgbClr val="C00000"/>
              </a:solidFill>
            </a:endParaRPr>
          </a:p>
        </p:txBody>
      </p:sp>
    </p:spTree>
    <p:extLst>
      <p:ext uri="{BB962C8B-B14F-4D97-AF65-F5344CB8AC3E}">
        <p14:creationId xmlns:p14="http://schemas.microsoft.com/office/powerpoint/2010/main" val="3996070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710" y="2971800"/>
            <a:ext cx="3409090" cy="250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8229600" cy="1066800"/>
          </a:xfrm>
        </p:spPr>
        <p:txBody>
          <a:bodyPr>
            <a:normAutofit fontScale="90000"/>
          </a:bodyPr>
          <a:lstStyle/>
          <a:p>
            <a:r>
              <a:rPr lang="en-US" b="1" dirty="0"/>
              <a:t>HIPAA -</a:t>
            </a:r>
            <a:br>
              <a:rPr lang="en-US" b="1" dirty="0"/>
            </a:br>
            <a:r>
              <a:rPr lang="en-US" b="1" dirty="0"/>
              <a:t>Minimum Necessary Standard</a:t>
            </a:r>
            <a:endParaRPr lang="en-US" dirty="0"/>
          </a:p>
        </p:txBody>
      </p:sp>
      <p:sp>
        <p:nvSpPr>
          <p:cNvPr id="3" name="Content Placeholder 2"/>
          <p:cNvSpPr>
            <a:spLocks noGrp="1"/>
          </p:cNvSpPr>
          <p:nvPr>
            <p:ph idx="1"/>
          </p:nvPr>
        </p:nvSpPr>
        <p:spPr>
          <a:xfrm>
            <a:off x="457200" y="2249424"/>
            <a:ext cx="6342206" cy="4456176"/>
          </a:xfrm>
        </p:spPr>
        <p:txBody>
          <a:bodyPr>
            <a:noAutofit/>
          </a:bodyPr>
          <a:lstStyle/>
          <a:p>
            <a:pPr>
              <a:spcBef>
                <a:spcPts val="0"/>
              </a:spcBef>
              <a:buSzPct val="150000"/>
            </a:pPr>
            <a:r>
              <a:rPr lang="en-US" sz="2600" b="1" dirty="0"/>
              <a:t>View</a:t>
            </a:r>
            <a:r>
              <a:rPr lang="en-US" sz="2600" dirty="0"/>
              <a:t> PHI only if you need it to do your job.</a:t>
            </a:r>
          </a:p>
          <a:p>
            <a:pPr>
              <a:spcBef>
                <a:spcPts val="0"/>
              </a:spcBef>
              <a:buSzPct val="150000"/>
            </a:pPr>
            <a:r>
              <a:rPr lang="en-US" sz="2600" b="1" dirty="0"/>
              <a:t>Use</a:t>
            </a:r>
            <a:r>
              <a:rPr lang="en-US" sz="2600" dirty="0"/>
              <a:t> PHI only if you need it to do your job.</a:t>
            </a:r>
          </a:p>
          <a:p>
            <a:pPr>
              <a:spcBef>
                <a:spcPts val="0"/>
              </a:spcBef>
              <a:buSzPct val="150000"/>
            </a:pPr>
            <a:r>
              <a:rPr lang="en-US" sz="2600" b="1" dirty="0"/>
              <a:t>Disclose</a:t>
            </a:r>
            <a:r>
              <a:rPr lang="en-US" sz="2600" dirty="0"/>
              <a:t> PHI to others when it is necessary for them to do their jobs.</a:t>
            </a:r>
          </a:p>
          <a:p>
            <a:pPr marL="0" indent="0">
              <a:spcBef>
                <a:spcPts val="0"/>
              </a:spcBef>
              <a:buNone/>
            </a:pPr>
            <a:r>
              <a:rPr lang="en-US" sz="2600" b="1" dirty="0"/>
              <a:t>REMEMBER:</a:t>
            </a:r>
          </a:p>
          <a:p>
            <a:pPr>
              <a:spcBef>
                <a:spcPts val="0"/>
              </a:spcBef>
              <a:buSzPct val="150000"/>
              <a:buFont typeface="Arial" panose="020B0604020202020204" pitchFamily="34" charset="0"/>
              <a:buChar char="•"/>
            </a:pPr>
            <a:r>
              <a:rPr lang="en-US" sz="2600" dirty="0"/>
              <a:t>If </a:t>
            </a:r>
            <a:r>
              <a:rPr lang="en-US" sz="2600" dirty="0" smtClean="0"/>
              <a:t>you’re not </a:t>
            </a:r>
            <a:r>
              <a:rPr lang="en-US" sz="2600" dirty="0"/>
              <a:t>in the medical record for </a:t>
            </a:r>
            <a:r>
              <a:rPr lang="en-US" sz="2600" b="1" dirty="0"/>
              <a:t>BUSINESS</a:t>
            </a:r>
          </a:p>
          <a:p>
            <a:pPr>
              <a:spcBef>
                <a:spcPts val="0"/>
              </a:spcBef>
              <a:buSzPct val="150000"/>
              <a:buFont typeface="Arial" panose="020B0604020202020204" pitchFamily="34" charset="0"/>
              <a:buChar char="•"/>
            </a:pPr>
            <a:r>
              <a:rPr lang="en-US" sz="2600" dirty="0"/>
              <a:t>You have no </a:t>
            </a:r>
            <a:r>
              <a:rPr lang="en-US" sz="2600" b="1" dirty="0"/>
              <a:t>BUSINESS</a:t>
            </a:r>
            <a:r>
              <a:rPr lang="en-US" sz="2600" dirty="0"/>
              <a:t> in the medical record</a:t>
            </a:r>
            <a:r>
              <a:rPr lang="en-US" sz="2600" dirty="0" smtClean="0"/>
              <a:t>.</a:t>
            </a:r>
            <a:endParaRPr lang="en-US" sz="2600" dirty="0"/>
          </a:p>
        </p:txBody>
      </p:sp>
      <p:sp>
        <p:nvSpPr>
          <p:cNvPr id="4" name="Content Placeholder 2"/>
          <p:cNvSpPr txBox="1">
            <a:spLocks/>
          </p:cNvSpPr>
          <p:nvPr/>
        </p:nvSpPr>
        <p:spPr>
          <a:xfrm>
            <a:off x="2344594" y="1752600"/>
            <a:ext cx="4454812" cy="455882"/>
          </a:xfrm>
          <a:prstGeom prst="rect">
            <a:avLst/>
          </a:prstGeom>
        </p:spPr>
        <p:txBody>
          <a:bodyPr vert="horz"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buFont typeface="Georgia"/>
              <a:buNone/>
            </a:pPr>
            <a:r>
              <a:rPr lang="en-US" sz="2400" b="1" smtClean="0">
                <a:solidFill>
                  <a:srgbClr val="C00000"/>
                </a:solidFill>
              </a:rPr>
              <a:t>Do you need to know?</a:t>
            </a:r>
            <a:endParaRPr lang="en-US" sz="2400" b="1" dirty="0">
              <a:solidFill>
                <a:srgbClr val="C00000"/>
              </a:solidFill>
            </a:endParaRPr>
          </a:p>
        </p:txBody>
      </p:sp>
    </p:spTree>
    <p:extLst>
      <p:ext uri="{BB962C8B-B14F-4D97-AF65-F5344CB8AC3E}">
        <p14:creationId xmlns:p14="http://schemas.microsoft.com/office/powerpoint/2010/main" val="10392771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a:t>HIPAA - </a:t>
            </a:r>
            <a:br>
              <a:rPr lang="en-US" b="1" dirty="0"/>
            </a:br>
            <a:r>
              <a:rPr lang="en-US" b="1" dirty="0"/>
              <a:t>State &amp; Federal Regulations</a:t>
            </a:r>
            <a:endParaRPr lang="en-US" dirty="0"/>
          </a:p>
        </p:txBody>
      </p:sp>
      <p:sp>
        <p:nvSpPr>
          <p:cNvPr id="3" name="Content Placeholder 2"/>
          <p:cNvSpPr>
            <a:spLocks noGrp="1"/>
          </p:cNvSpPr>
          <p:nvPr>
            <p:ph idx="1"/>
          </p:nvPr>
        </p:nvSpPr>
        <p:spPr>
          <a:xfrm>
            <a:off x="457200" y="1752600"/>
            <a:ext cx="8229600" cy="4821936"/>
          </a:xfrm>
        </p:spPr>
        <p:txBody>
          <a:bodyPr>
            <a:noAutofit/>
          </a:bodyPr>
          <a:lstStyle/>
          <a:p>
            <a:pPr marL="0" indent="0">
              <a:lnSpc>
                <a:spcPct val="120000"/>
              </a:lnSpc>
              <a:spcBef>
                <a:spcPts val="0"/>
              </a:spcBef>
              <a:buNone/>
            </a:pPr>
            <a:r>
              <a:rPr lang="en-US" sz="1800" b="1" dirty="0"/>
              <a:t>NJ ID Theft Prevention Act (NJITPA):</a:t>
            </a:r>
          </a:p>
          <a:p>
            <a:pPr>
              <a:lnSpc>
                <a:spcPct val="120000"/>
              </a:lnSpc>
              <a:spcBef>
                <a:spcPts val="0"/>
              </a:spcBef>
              <a:buSzPct val="150000"/>
            </a:pPr>
            <a:r>
              <a:rPr lang="en-US" sz="1800" dirty="0"/>
              <a:t>Focuses on specific security precautions to prevent ID theft, (i.e. use of Social Security numbers) and requires breach notification.</a:t>
            </a:r>
          </a:p>
          <a:p>
            <a:pPr marL="0" indent="0">
              <a:lnSpc>
                <a:spcPct val="120000"/>
              </a:lnSpc>
              <a:spcBef>
                <a:spcPts val="0"/>
              </a:spcBef>
              <a:buNone/>
            </a:pPr>
            <a:r>
              <a:rPr lang="en-US" sz="1800" b="1" dirty="0"/>
              <a:t>HIPAA (Health Insurance Portability and Accountability Act):</a:t>
            </a:r>
          </a:p>
          <a:p>
            <a:pPr>
              <a:lnSpc>
                <a:spcPct val="120000"/>
              </a:lnSpc>
              <a:spcBef>
                <a:spcPts val="0"/>
              </a:spcBef>
              <a:buSzPct val="150000"/>
            </a:pPr>
            <a:r>
              <a:rPr lang="en-US" sz="1800" dirty="0"/>
              <a:t>Established standards for transmission and usage of health care information.</a:t>
            </a:r>
          </a:p>
          <a:p>
            <a:pPr marL="0" indent="0">
              <a:lnSpc>
                <a:spcPct val="120000"/>
              </a:lnSpc>
              <a:spcBef>
                <a:spcPts val="0"/>
              </a:spcBef>
              <a:buNone/>
            </a:pPr>
            <a:r>
              <a:rPr lang="en-US" sz="1800" b="1" dirty="0"/>
              <a:t>HITECH (Health Insurance Technology for Clinical Health Act):</a:t>
            </a:r>
          </a:p>
          <a:p>
            <a:pPr>
              <a:lnSpc>
                <a:spcPct val="120000"/>
              </a:lnSpc>
              <a:spcBef>
                <a:spcPts val="0"/>
              </a:spcBef>
              <a:buSzPct val="150000"/>
            </a:pPr>
            <a:r>
              <a:rPr lang="en-US" sz="1800" dirty="0"/>
              <a:t>Builds on HIPAA privacy &amp; security of PHI with modifications, requires breach notification, increases penalties &amp; enhances enforcement provisions.</a:t>
            </a:r>
          </a:p>
          <a:p>
            <a:pPr marL="0" indent="0">
              <a:lnSpc>
                <a:spcPct val="120000"/>
              </a:lnSpc>
              <a:spcBef>
                <a:spcPts val="0"/>
              </a:spcBef>
              <a:buNone/>
            </a:pPr>
            <a:r>
              <a:rPr lang="en-US" sz="1800" b="1" dirty="0"/>
              <a:t>Final Omnibus Rule:</a:t>
            </a:r>
          </a:p>
          <a:p>
            <a:pPr>
              <a:lnSpc>
                <a:spcPct val="120000"/>
              </a:lnSpc>
              <a:spcBef>
                <a:spcPts val="0"/>
              </a:spcBef>
              <a:buSzPct val="150000"/>
            </a:pPr>
            <a:r>
              <a:rPr lang="en-US" sz="1800" dirty="0"/>
              <a:t>Provides the public with increased protection and control of personal health information and enhances a number of provisions of the HITECH Act to strengthen the privacy and security protections established under HIPAA</a:t>
            </a:r>
            <a:r>
              <a:rPr lang="en-US" sz="1800" dirty="0" smtClean="0"/>
              <a:t>.</a:t>
            </a:r>
            <a:endParaRPr lang="en-US" sz="1800" dirty="0"/>
          </a:p>
        </p:txBody>
      </p:sp>
    </p:spTree>
    <p:extLst>
      <p:ext uri="{BB962C8B-B14F-4D97-AF65-F5344CB8AC3E}">
        <p14:creationId xmlns:p14="http://schemas.microsoft.com/office/powerpoint/2010/main" val="36954041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normAutofit fontScale="90000"/>
          </a:bodyPr>
          <a:lstStyle/>
          <a:p>
            <a:r>
              <a:rPr lang="en-US" b="1" dirty="0"/>
              <a:t>HIPAA - </a:t>
            </a:r>
            <a:br>
              <a:rPr lang="en-US" b="1" dirty="0"/>
            </a:br>
            <a:r>
              <a:rPr lang="en-US" b="1" dirty="0"/>
              <a:t>PHI Security:  Internet, Email &amp; Virus Protection </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spcBef>
                <a:spcPts val="0"/>
              </a:spcBef>
              <a:buNone/>
            </a:pPr>
            <a:r>
              <a:rPr lang="en-US" b="1" dirty="0"/>
              <a:t>Internet &amp; Virus Protection: </a:t>
            </a:r>
          </a:p>
          <a:p>
            <a:pPr>
              <a:lnSpc>
                <a:spcPct val="120000"/>
              </a:lnSpc>
              <a:spcBef>
                <a:spcPts val="0"/>
              </a:spcBef>
              <a:buSzPct val="150000"/>
            </a:pPr>
            <a:r>
              <a:rPr lang="en-US" dirty="0"/>
              <a:t>Limit personal internet use at work and only visit appropriate web sites.     </a:t>
            </a:r>
          </a:p>
          <a:p>
            <a:pPr>
              <a:lnSpc>
                <a:spcPct val="120000"/>
              </a:lnSpc>
              <a:spcBef>
                <a:spcPts val="0"/>
              </a:spcBef>
              <a:buSzPct val="150000"/>
            </a:pPr>
            <a:r>
              <a:rPr lang="en-US" dirty="0"/>
              <a:t>Don’t install any unauthorized programs on your work computer.</a:t>
            </a:r>
          </a:p>
          <a:p>
            <a:pPr>
              <a:lnSpc>
                <a:spcPct val="120000"/>
              </a:lnSpc>
              <a:spcBef>
                <a:spcPts val="0"/>
              </a:spcBef>
              <a:buSzPct val="150000"/>
            </a:pPr>
            <a:r>
              <a:rPr lang="en-US" dirty="0"/>
              <a:t>Forward unwanted spam emails to </a:t>
            </a:r>
            <a:r>
              <a:rPr lang="en-US" b="1" u="sng" dirty="0"/>
              <a:t>spam@atlanticare.org</a:t>
            </a:r>
            <a:r>
              <a:rPr lang="en-US" dirty="0"/>
              <a:t>.</a:t>
            </a:r>
          </a:p>
          <a:p>
            <a:pPr>
              <a:lnSpc>
                <a:spcPct val="120000"/>
              </a:lnSpc>
              <a:spcBef>
                <a:spcPts val="0"/>
              </a:spcBef>
              <a:buSzPct val="150000"/>
            </a:pPr>
            <a:r>
              <a:rPr lang="en-US" dirty="0"/>
              <a:t>Log off your computer when not in use by pressing “WINDOWS KEY” + “L” or “Ctrl-Alt-Delete”.</a:t>
            </a:r>
          </a:p>
          <a:p>
            <a:pPr>
              <a:lnSpc>
                <a:spcPct val="120000"/>
              </a:lnSpc>
              <a:spcBef>
                <a:spcPts val="0"/>
              </a:spcBef>
            </a:pPr>
            <a:endParaRPr lang="en-US" dirty="0"/>
          </a:p>
          <a:p>
            <a:pPr marL="0" indent="0">
              <a:lnSpc>
                <a:spcPct val="120000"/>
              </a:lnSpc>
              <a:spcBef>
                <a:spcPts val="0"/>
              </a:spcBef>
              <a:buNone/>
            </a:pPr>
            <a:r>
              <a:rPr lang="en-US" b="1" dirty="0"/>
              <a:t>Email: </a:t>
            </a:r>
          </a:p>
          <a:p>
            <a:pPr>
              <a:lnSpc>
                <a:spcPct val="120000"/>
              </a:lnSpc>
              <a:spcBef>
                <a:spcPts val="0"/>
              </a:spcBef>
              <a:buSzPct val="150000"/>
            </a:pPr>
            <a:r>
              <a:rPr lang="en-US" dirty="0"/>
              <a:t>Do not forward business e-mails to your personal e-mail account.  </a:t>
            </a:r>
          </a:p>
          <a:p>
            <a:pPr>
              <a:lnSpc>
                <a:spcPct val="120000"/>
              </a:lnSpc>
              <a:spcBef>
                <a:spcPts val="0"/>
              </a:spcBef>
              <a:buSzPct val="150000"/>
            </a:pPr>
            <a:r>
              <a:rPr lang="en-US" dirty="0"/>
              <a:t>Don’t click on questionable or suspicious links contained in emails.  They often contain viruses or redirect to malicious web sites that can damage our electronic health systems or steal your information.</a:t>
            </a:r>
          </a:p>
          <a:p>
            <a:pPr>
              <a:lnSpc>
                <a:spcPct val="120000"/>
              </a:lnSpc>
              <a:spcBef>
                <a:spcPts val="0"/>
              </a:spcBef>
              <a:buSzPct val="150000"/>
            </a:pPr>
            <a:r>
              <a:rPr lang="en-US" dirty="0"/>
              <a:t>Don’t open an email attachment from anyone you do not know.  Be wary of email attachments that you are not expecting; contact the sender or the Information Security Department if you are not sure.   </a:t>
            </a:r>
          </a:p>
        </p:txBody>
      </p:sp>
    </p:spTree>
    <p:extLst>
      <p:ext uri="{BB962C8B-B14F-4D97-AF65-F5344CB8AC3E}">
        <p14:creationId xmlns:p14="http://schemas.microsoft.com/office/powerpoint/2010/main" val="41053756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219200"/>
          </a:xfrm>
        </p:spPr>
        <p:txBody>
          <a:bodyPr>
            <a:noAutofit/>
          </a:bodyPr>
          <a:lstStyle/>
          <a:p>
            <a:r>
              <a:rPr lang="en-US" sz="3200" b="1" dirty="0"/>
              <a:t>HIPAA - </a:t>
            </a:r>
            <a:br>
              <a:rPr lang="en-US" sz="3200" b="1" dirty="0"/>
            </a:br>
            <a:r>
              <a:rPr lang="en-US" sz="3200" b="1" dirty="0"/>
              <a:t>PHI </a:t>
            </a:r>
            <a:r>
              <a:rPr lang="en-US" sz="3200" b="1" dirty="0" smtClean="0"/>
              <a:t>Security: Passwords </a:t>
            </a:r>
            <a:r>
              <a:rPr lang="en-US" sz="3200" b="1" dirty="0"/>
              <a:t>&amp; Workplace Security</a:t>
            </a:r>
            <a:endParaRPr lang="en-US" sz="3200" dirty="0"/>
          </a:p>
        </p:txBody>
      </p:sp>
      <p:sp>
        <p:nvSpPr>
          <p:cNvPr id="4" name="Content Placeholder 3"/>
          <p:cNvSpPr>
            <a:spLocks noGrp="1"/>
          </p:cNvSpPr>
          <p:nvPr>
            <p:ph sz="half" idx="1"/>
          </p:nvPr>
        </p:nvSpPr>
        <p:spPr>
          <a:xfrm>
            <a:off x="304800" y="1905000"/>
            <a:ext cx="4267200" cy="4461494"/>
          </a:xfrm>
        </p:spPr>
        <p:txBody>
          <a:bodyPr>
            <a:noAutofit/>
          </a:bodyPr>
          <a:lstStyle/>
          <a:p>
            <a:pPr marL="0" indent="0">
              <a:buNone/>
            </a:pPr>
            <a:r>
              <a:rPr lang="en-US" sz="1600" b="1" dirty="0" err="1"/>
              <a:t>AtlantiCare</a:t>
            </a:r>
            <a:r>
              <a:rPr lang="en-US" sz="1600" b="1" dirty="0"/>
              <a:t> Password Policy Reminders:</a:t>
            </a:r>
          </a:p>
          <a:p>
            <a:pPr>
              <a:spcBef>
                <a:spcPts val="0"/>
              </a:spcBef>
              <a:buSzPct val="150000"/>
            </a:pPr>
            <a:r>
              <a:rPr lang="en-US" sz="1400" dirty="0"/>
              <a:t>User passwords must be changed at least every 90 days (4 times a year)</a:t>
            </a:r>
          </a:p>
          <a:p>
            <a:pPr>
              <a:spcBef>
                <a:spcPts val="0"/>
              </a:spcBef>
              <a:buSzPct val="150000"/>
            </a:pPr>
            <a:r>
              <a:rPr lang="en-US" sz="1400" dirty="0"/>
              <a:t>Passwords must be at least 12 characters in length</a:t>
            </a:r>
          </a:p>
          <a:p>
            <a:pPr>
              <a:spcBef>
                <a:spcPts val="0"/>
              </a:spcBef>
              <a:buSzPct val="150000"/>
            </a:pPr>
            <a:r>
              <a:rPr lang="en-US" sz="1400" dirty="0"/>
              <a:t>Passwords must contain each of the following:</a:t>
            </a:r>
          </a:p>
          <a:p>
            <a:pPr lvl="1">
              <a:spcBef>
                <a:spcPts val="0"/>
              </a:spcBef>
              <a:buSzPct val="150000"/>
              <a:buFont typeface="Arial" panose="020B0604020202020204" pitchFamily="34" charset="0"/>
              <a:buChar char="•"/>
            </a:pPr>
            <a:r>
              <a:rPr lang="en-US" sz="1400" dirty="0"/>
              <a:t>Passwords must contain 1 special character (i.e.  $, #, ! , *, etc.)</a:t>
            </a:r>
          </a:p>
          <a:p>
            <a:pPr lvl="1">
              <a:spcBef>
                <a:spcPts val="0"/>
              </a:spcBef>
              <a:buSzPct val="150000"/>
              <a:buFont typeface="Arial" panose="020B0604020202020204" pitchFamily="34" charset="0"/>
              <a:buChar char="•"/>
            </a:pPr>
            <a:r>
              <a:rPr lang="en-US" sz="1400" dirty="0"/>
              <a:t>Passwords must contain 1 uppercase character</a:t>
            </a:r>
          </a:p>
          <a:p>
            <a:pPr lvl="1">
              <a:spcBef>
                <a:spcPts val="0"/>
              </a:spcBef>
              <a:buSzPct val="150000"/>
              <a:buFont typeface="Arial" panose="020B0604020202020204" pitchFamily="34" charset="0"/>
              <a:buChar char="•"/>
            </a:pPr>
            <a:r>
              <a:rPr lang="en-US" sz="1400" dirty="0"/>
              <a:t>Passwords must contain 1 lowercase character</a:t>
            </a:r>
          </a:p>
          <a:p>
            <a:pPr lvl="1">
              <a:spcBef>
                <a:spcPts val="0"/>
              </a:spcBef>
              <a:buSzPct val="150000"/>
              <a:buFont typeface="Arial" panose="020B0604020202020204" pitchFamily="34" charset="0"/>
              <a:buChar char="•"/>
            </a:pPr>
            <a:r>
              <a:rPr lang="en-US" sz="1400" dirty="0"/>
              <a:t>Passwords must contain 1 number</a:t>
            </a:r>
          </a:p>
          <a:p>
            <a:pPr>
              <a:spcBef>
                <a:spcPts val="0"/>
              </a:spcBef>
              <a:buSzPct val="150000"/>
            </a:pPr>
            <a:r>
              <a:rPr lang="en-US" sz="1400" dirty="0"/>
              <a:t>Passwords should not be dictionary words, user’s name, address, date of birth, username, nickname, or any term that could easily be guessed</a:t>
            </a:r>
          </a:p>
          <a:p>
            <a:pPr>
              <a:spcBef>
                <a:spcPts val="0"/>
              </a:spcBef>
              <a:buSzPct val="150000"/>
            </a:pPr>
            <a:r>
              <a:rPr lang="en-US" sz="1400" dirty="0"/>
              <a:t>Passwords must not be written down or shared with anyone </a:t>
            </a:r>
            <a:r>
              <a:rPr lang="en-US" sz="1400" dirty="0" smtClean="0"/>
              <a:t>else</a:t>
            </a:r>
            <a:endParaRPr lang="en-US" sz="1400" dirty="0"/>
          </a:p>
        </p:txBody>
      </p:sp>
      <p:sp>
        <p:nvSpPr>
          <p:cNvPr id="5" name="Content Placeholder 4"/>
          <p:cNvSpPr>
            <a:spLocks noGrp="1"/>
          </p:cNvSpPr>
          <p:nvPr>
            <p:ph sz="half" idx="2"/>
          </p:nvPr>
        </p:nvSpPr>
        <p:spPr>
          <a:xfrm>
            <a:off x="4780106" y="1905000"/>
            <a:ext cx="4038600" cy="4343400"/>
          </a:xfrm>
        </p:spPr>
        <p:txBody>
          <a:bodyPr>
            <a:noAutofit/>
          </a:bodyPr>
          <a:lstStyle/>
          <a:p>
            <a:pPr marL="0" indent="0">
              <a:lnSpc>
                <a:spcPct val="120000"/>
              </a:lnSpc>
              <a:spcBef>
                <a:spcPts val="0"/>
              </a:spcBef>
              <a:buNone/>
            </a:pPr>
            <a:r>
              <a:rPr lang="en-US" sz="1600" b="1" dirty="0"/>
              <a:t>Workplace Security:</a:t>
            </a:r>
          </a:p>
          <a:p>
            <a:pPr>
              <a:lnSpc>
                <a:spcPct val="120000"/>
              </a:lnSpc>
              <a:spcBef>
                <a:spcPts val="0"/>
              </a:spcBef>
              <a:buSzPct val="150000"/>
            </a:pPr>
            <a:r>
              <a:rPr lang="en-US" sz="1400" dirty="0"/>
              <a:t>Clear PHI from your work area, lock drawers and file cabinets at the end of your shift.</a:t>
            </a:r>
          </a:p>
          <a:p>
            <a:pPr>
              <a:lnSpc>
                <a:spcPct val="120000"/>
              </a:lnSpc>
              <a:spcBef>
                <a:spcPts val="0"/>
              </a:spcBef>
              <a:buSzPct val="150000"/>
            </a:pPr>
            <a:r>
              <a:rPr lang="en-US" sz="1400" dirty="0"/>
              <a:t>Politely challenge anyone who is not displaying an ID badge or a pass.</a:t>
            </a:r>
          </a:p>
          <a:p>
            <a:pPr>
              <a:lnSpc>
                <a:spcPct val="120000"/>
              </a:lnSpc>
              <a:spcBef>
                <a:spcPts val="0"/>
              </a:spcBef>
              <a:buSzPct val="150000"/>
            </a:pPr>
            <a:r>
              <a:rPr lang="en-US" sz="1400" dirty="0"/>
              <a:t>Ensure no one can overhear discussions about patient care. </a:t>
            </a:r>
          </a:p>
          <a:p>
            <a:pPr>
              <a:lnSpc>
                <a:spcPct val="120000"/>
              </a:lnSpc>
              <a:spcBef>
                <a:spcPts val="0"/>
              </a:spcBef>
              <a:buSzPct val="150000"/>
            </a:pPr>
            <a:r>
              <a:rPr lang="en-US" sz="1400" dirty="0"/>
              <a:t>Use shred bins – never put PHI in regular trash! </a:t>
            </a:r>
          </a:p>
          <a:p>
            <a:pPr>
              <a:lnSpc>
                <a:spcPct val="120000"/>
              </a:lnSpc>
              <a:spcBef>
                <a:spcPts val="0"/>
              </a:spcBef>
              <a:buSzPct val="150000"/>
            </a:pPr>
            <a:r>
              <a:rPr lang="en-US" sz="1400" dirty="0"/>
              <a:t>Turn computer screens containing PHI away from the view of others.</a:t>
            </a:r>
          </a:p>
          <a:p>
            <a:pPr>
              <a:lnSpc>
                <a:spcPct val="120000"/>
              </a:lnSpc>
              <a:spcBef>
                <a:spcPts val="0"/>
              </a:spcBef>
              <a:buSzPct val="150000"/>
            </a:pPr>
            <a:r>
              <a:rPr lang="en-US" sz="1400" dirty="0"/>
              <a:t>Know the whereabouts of your laptop at all times – don’t leave it unattended!</a:t>
            </a:r>
          </a:p>
          <a:p>
            <a:pPr>
              <a:lnSpc>
                <a:spcPct val="120000"/>
              </a:lnSpc>
              <a:spcBef>
                <a:spcPts val="0"/>
              </a:spcBef>
              <a:buSzPct val="150000"/>
            </a:pPr>
            <a:r>
              <a:rPr lang="en-US" sz="1400" dirty="0"/>
              <a:t>Don’t hold doors open for people without checking their authorization</a:t>
            </a:r>
            <a:r>
              <a:rPr lang="en-US" sz="1400" dirty="0" smtClean="0"/>
              <a:t>.</a:t>
            </a:r>
            <a:endParaRPr lang="en-US" sz="1400" dirty="0"/>
          </a:p>
        </p:txBody>
      </p:sp>
      <p:sp>
        <p:nvSpPr>
          <p:cNvPr id="6" name="Content Placeholder 2"/>
          <p:cNvSpPr txBox="1">
            <a:spLocks/>
          </p:cNvSpPr>
          <p:nvPr/>
        </p:nvSpPr>
        <p:spPr>
          <a:xfrm>
            <a:off x="2344594" y="1447800"/>
            <a:ext cx="4454812" cy="45588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Clr>
                <a:srgbClr val="ACD433"/>
              </a:buClr>
              <a:buFont typeface="Wingdings 3" charset="2"/>
              <a:buNone/>
            </a:pPr>
            <a:r>
              <a:rPr lang="en-US" sz="2400" b="1" dirty="0" smtClean="0">
                <a:solidFill>
                  <a:srgbClr val="C00000"/>
                </a:solidFill>
              </a:rPr>
              <a:t>Passwords</a:t>
            </a:r>
            <a:endParaRPr lang="en-US" sz="2400" b="1" dirty="0">
              <a:solidFill>
                <a:srgbClr val="C00000"/>
              </a:solidFill>
            </a:endParaRPr>
          </a:p>
        </p:txBody>
      </p:sp>
      <p:sp>
        <p:nvSpPr>
          <p:cNvPr id="7" name="Content Placeholder 2"/>
          <p:cNvSpPr txBox="1">
            <a:spLocks/>
          </p:cNvSpPr>
          <p:nvPr/>
        </p:nvSpPr>
        <p:spPr>
          <a:xfrm>
            <a:off x="1250477" y="6317668"/>
            <a:ext cx="6643047" cy="532411"/>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spcBef>
                <a:spcPts val="0"/>
              </a:spcBef>
              <a:buClr>
                <a:srgbClr val="ACD433"/>
              </a:buClr>
              <a:buFont typeface="Wingdings 3" charset="2"/>
              <a:buNone/>
            </a:pPr>
            <a:r>
              <a:rPr lang="en-US" sz="1050" b="1" dirty="0">
                <a:solidFill>
                  <a:prstClr val="black"/>
                </a:solidFill>
              </a:rPr>
              <a:t>Questions? </a:t>
            </a:r>
            <a:endParaRPr lang="en-US" sz="1050" b="1" dirty="0" smtClean="0">
              <a:solidFill>
                <a:prstClr val="black"/>
              </a:solidFill>
            </a:endParaRPr>
          </a:p>
          <a:p>
            <a:pPr marL="0" indent="0" algn="ctr">
              <a:spcBef>
                <a:spcPts val="0"/>
              </a:spcBef>
              <a:buClr>
                <a:srgbClr val="ACD433"/>
              </a:buClr>
              <a:buFont typeface="Wingdings 3" charset="2"/>
              <a:buNone/>
            </a:pPr>
            <a:r>
              <a:rPr lang="en-US" sz="1050" b="1" dirty="0" smtClean="0">
                <a:solidFill>
                  <a:prstClr val="black"/>
                </a:solidFill>
              </a:rPr>
              <a:t>Call </a:t>
            </a:r>
            <a:r>
              <a:rPr lang="en-US" sz="1050" b="1" dirty="0">
                <a:solidFill>
                  <a:prstClr val="black"/>
                </a:solidFill>
              </a:rPr>
              <a:t>Information Security @ (609) 569-7070 or email ITSecurity@atlanticare.org  for assistance.</a:t>
            </a:r>
          </a:p>
        </p:txBody>
      </p:sp>
    </p:spTree>
    <p:extLst>
      <p:ext uri="{BB962C8B-B14F-4D97-AF65-F5344CB8AC3E}">
        <p14:creationId xmlns:p14="http://schemas.microsoft.com/office/powerpoint/2010/main" val="3669027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066800"/>
          </a:xfrm>
        </p:spPr>
        <p:txBody>
          <a:bodyPr/>
          <a:lstStyle/>
          <a:p>
            <a:r>
              <a:rPr lang="en-US" b="1" dirty="0"/>
              <a:t>HIPAA</a:t>
            </a:r>
            <a:endParaRPr lang="en-US" dirty="0"/>
          </a:p>
        </p:txBody>
      </p:sp>
      <p:sp>
        <p:nvSpPr>
          <p:cNvPr id="6" name="Content Placeholder 5"/>
          <p:cNvSpPr>
            <a:spLocks noGrp="1"/>
          </p:cNvSpPr>
          <p:nvPr>
            <p:ph idx="1"/>
          </p:nvPr>
        </p:nvSpPr>
        <p:spPr/>
        <p:txBody>
          <a:bodyPr>
            <a:normAutofit fontScale="70000" lnSpcReduction="20000"/>
          </a:bodyPr>
          <a:lstStyle/>
          <a:p>
            <a:pPr marL="0" indent="0" algn="ctr">
              <a:lnSpc>
                <a:spcPct val="120000"/>
              </a:lnSpc>
              <a:spcBef>
                <a:spcPts val="0"/>
              </a:spcBef>
              <a:buNone/>
            </a:pPr>
            <a:r>
              <a:rPr lang="en-US" b="1" dirty="0"/>
              <a:t>DO YOUR PART TO PROTECT PHI</a:t>
            </a:r>
          </a:p>
          <a:p>
            <a:pPr>
              <a:lnSpc>
                <a:spcPct val="120000"/>
              </a:lnSpc>
              <a:spcBef>
                <a:spcPts val="0"/>
              </a:spcBef>
              <a:buSzPct val="150000"/>
            </a:pPr>
            <a:r>
              <a:rPr lang="en-US" dirty="0"/>
              <a:t>Everyone has a role in protecting patient information.  Keeping patient health information private is not only a matter of patient satisfaction and Customer Experience – it’s the law. </a:t>
            </a:r>
          </a:p>
          <a:p>
            <a:pPr>
              <a:lnSpc>
                <a:spcPct val="120000"/>
              </a:lnSpc>
              <a:spcBef>
                <a:spcPts val="0"/>
              </a:spcBef>
              <a:buSzPct val="150000"/>
            </a:pPr>
            <a:r>
              <a:rPr lang="en-US" dirty="0"/>
              <a:t>If you become aware of a privacy violation, you are required to report it on the </a:t>
            </a:r>
            <a:r>
              <a:rPr lang="en-US" b="1" dirty="0"/>
              <a:t>Compliance Line</a:t>
            </a:r>
            <a:r>
              <a:rPr lang="en-US" dirty="0"/>
              <a:t>, which is available 24 hours a day, seven (7) days a week.</a:t>
            </a:r>
          </a:p>
          <a:p>
            <a:pPr lvl="1">
              <a:lnSpc>
                <a:spcPct val="120000"/>
              </a:lnSpc>
              <a:spcBef>
                <a:spcPts val="0"/>
              </a:spcBef>
              <a:buSzPct val="150000"/>
              <a:buFont typeface="Arial" panose="020B0604020202020204" pitchFamily="34" charset="0"/>
              <a:buChar char="•"/>
            </a:pPr>
            <a:r>
              <a:rPr lang="en-US" dirty="0"/>
              <a:t>Call (609) 407-7788 or Visit </a:t>
            </a:r>
            <a:r>
              <a:rPr lang="en-US" b="1" dirty="0">
                <a:solidFill>
                  <a:schemeClr val="tx1"/>
                </a:solidFill>
              </a:rPr>
              <a:t>www.MyComplianceReport.com</a:t>
            </a:r>
          </a:p>
          <a:p>
            <a:pPr lvl="2">
              <a:lnSpc>
                <a:spcPct val="120000"/>
              </a:lnSpc>
              <a:spcBef>
                <a:spcPts val="0"/>
              </a:spcBef>
              <a:buSzPct val="150000"/>
              <a:buFont typeface="Arial" panose="020B0604020202020204" pitchFamily="34" charset="0"/>
              <a:buChar char="•"/>
            </a:pPr>
            <a:r>
              <a:rPr lang="en-US" dirty="0"/>
              <a:t>Use Code ATC. </a:t>
            </a:r>
          </a:p>
          <a:p>
            <a:pPr lvl="1">
              <a:lnSpc>
                <a:spcPct val="120000"/>
              </a:lnSpc>
              <a:spcBef>
                <a:spcPts val="0"/>
              </a:spcBef>
              <a:buSzPct val="150000"/>
              <a:buFont typeface="Arial" panose="020B0604020202020204" pitchFamily="34" charset="0"/>
              <a:buChar char="•"/>
            </a:pPr>
            <a:r>
              <a:rPr lang="en-US" dirty="0"/>
              <a:t>You may report anonymously.</a:t>
            </a:r>
          </a:p>
          <a:p>
            <a:pPr marL="0" indent="0" algn="ctr">
              <a:lnSpc>
                <a:spcPct val="120000"/>
              </a:lnSpc>
              <a:spcBef>
                <a:spcPts val="0"/>
              </a:spcBef>
              <a:buNone/>
            </a:pPr>
            <a:endParaRPr lang="en-US" b="1" dirty="0" smtClean="0"/>
          </a:p>
          <a:p>
            <a:pPr marL="0" indent="0" algn="ctr">
              <a:lnSpc>
                <a:spcPct val="120000"/>
              </a:lnSpc>
              <a:spcBef>
                <a:spcPts val="0"/>
              </a:spcBef>
              <a:buNone/>
            </a:pPr>
            <a:r>
              <a:rPr lang="en-US" b="1" dirty="0" smtClean="0"/>
              <a:t>If </a:t>
            </a:r>
            <a:r>
              <a:rPr lang="en-US" b="1" dirty="0"/>
              <a:t>you have any questions about the Privacy Laws and how they affect your work at </a:t>
            </a:r>
            <a:r>
              <a:rPr lang="en-US" b="1" dirty="0" err="1"/>
              <a:t>AtlantiCare</a:t>
            </a:r>
            <a:r>
              <a:rPr lang="en-US" b="1" dirty="0"/>
              <a:t>, contact the Privacy Office at  (609) 407-2251 or 4-2251. </a:t>
            </a:r>
          </a:p>
        </p:txBody>
      </p:sp>
      <p:sp>
        <p:nvSpPr>
          <p:cNvPr id="7" name="Content Placeholder 2"/>
          <p:cNvSpPr txBox="1">
            <a:spLocks/>
          </p:cNvSpPr>
          <p:nvPr/>
        </p:nvSpPr>
        <p:spPr>
          <a:xfrm>
            <a:off x="1191986" y="1371600"/>
            <a:ext cx="6760028" cy="562759"/>
          </a:xfrm>
          <a:prstGeom prst="rect">
            <a:avLst/>
          </a:prstGeom>
        </p:spPr>
        <p:txBody>
          <a:bodyPr vert="horz"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buFont typeface="Georgia"/>
              <a:buNone/>
            </a:pPr>
            <a:r>
              <a:rPr lang="en-US" sz="2400" b="1" dirty="0" smtClean="0">
                <a:solidFill>
                  <a:srgbClr val="C00000"/>
                </a:solidFill>
              </a:rPr>
              <a:t>Patient Privacy – Reporting Violations</a:t>
            </a:r>
          </a:p>
        </p:txBody>
      </p:sp>
    </p:spTree>
    <p:extLst>
      <p:ext uri="{BB962C8B-B14F-4D97-AF65-F5344CB8AC3E}">
        <p14:creationId xmlns:p14="http://schemas.microsoft.com/office/powerpoint/2010/main" val="3493287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Incident Reporting</a:t>
            </a:r>
            <a:endParaRPr lang="en-US" dirty="0"/>
          </a:p>
        </p:txBody>
      </p:sp>
    </p:spTree>
    <p:extLst>
      <p:ext uri="{BB962C8B-B14F-4D97-AF65-F5344CB8AC3E}">
        <p14:creationId xmlns:p14="http://schemas.microsoft.com/office/powerpoint/2010/main" val="7730223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b="1" dirty="0"/>
              <a:t>Incident Reporting through </a:t>
            </a:r>
            <a:r>
              <a:rPr lang="en-US" b="1" dirty="0" err="1"/>
              <a:t>Quantros</a:t>
            </a:r>
            <a:endParaRPr lang="en-US" dirty="0"/>
          </a:p>
        </p:txBody>
      </p:sp>
      <p:sp>
        <p:nvSpPr>
          <p:cNvPr id="3" name="Content Placeholder 2"/>
          <p:cNvSpPr>
            <a:spLocks noGrp="1"/>
          </p:cNvSpPr>
          <p:nvPr>
            <p:ph idx="1"/>
          </p:nvPr>
        </p:nvSpPr>
        <p:spPr>
          <a:xfrm>
            <a:off x="457200" y="1447800"/>
            <a:ext cx="8229600" cy="5126736"/>
          </a:xfrm>
        </p:spPr>
        <p:txBody>
          <a:bodyPr>
            <a:normAutofit fontScale="70000" lnSpcReduction="20000"/>
          </a:bodyPr>
          <a:lstStyle/>
          <a:p>
            <a:pPr marL="0" indent="0">
              <a:lnSpc>
                <a:spcPct val="120000"/>
              </a:lnSpc>
              <a:spcBef>
                <a:spcPts val="0"/>
              </a:spcBef>
              <a:buNone/>
            </a:pPr>
            <a:r>
              <a:rPr lang="en-US" dirty="0"/>
              <a:t>An incident is an unusual occurrence in or around </a:t>
            </a:r>
            <a:r>
              <a:rPr lang="en-US" dirty="0" err="1"/>
              <a:t>AtlantiCare</a:t>
            </a:r>
            <a:r>
              <a:rPr lang="en-US" dirty="0"/>
              <a:t> property. Everyone is responsible for reporting safety information. </a:t>
            </a:r>
          </a:p>
          <a:p>
            <a:pPr marL="0" indent="0">
              <a:lnSpc>
                <a:spcPct val="120000"/>
              </a:lnSpc>
              <a:spcBef>
                <a:spcPts val="0"/>
              </a:spcBef>
              <a:buNone/>
            </a:pPr>
            <a:r>
              <a:rPr lang="en-US" dirty="0"/>
              <a:t>Examples of incidents reported through </a:t>
            </a:r>
            <a:r>
              <a:rPr lang="en-US" dirty="0" err="1"/>
              <a:t>Quantros</a:t>
            </a:r>
            <a:r>
              <a:rPr lang="en-US" dirty="0"/>
              <a:t>:  </a:t>
            </a:r>
          </a:p>
          <a:p>
            <a:pPr>
              <a:lnSpc>
                <a:spcPct val="120000"/>
              </a:lnSpc>
              <a:spcBef>
                <a:spcPts val="0"/>
              </a:spcBef>
              <a:buSzPct val="150000"/>
            </a:pPr>
            <a:r>
              <a:rPr lang="en-US" dirty="0"/>
              <a:t>Patient Injury (or near miss) 	</a:t>
            </a:r>
          </a:p>
          <a:p>
            <a:pPr>
              <a:lnSpc>
                <a:spcPct val="120000"/>
              </a:lnSpc>
              <a:spcBef>
                <a:spcPts val="0"/>
              </a:spcBef>
              <a:buSzPct val="150000"/>
            </a:pPr>
            <a:r>
              <a:rPr lang="en-US" dirty="0"/>
              <a:t>Visitor Injury	</a:t>
            </a:r>
          </a:p>
          <a:p>
            <a:pPr>
              <a:lnSpc>
                <a:spcPct val="120000"/>
              </a:lnSpc>
              <a:spcBef>
                <a:spcPts val="0"/>
              </a:spcBef>
              <a:buSzPct val="150000"/>
            </a:pPr>
            <a:r>
              <a:rPr lang="en-US" dirty="0"/>
              <a:t>Car Accident</a:t>
            </a:r>
          </a:p>
          <a:p>
            <a:pPr>
              <a:lnSpc>
                <a:spcPct val="120000"/>
              </a:lnSpc>
              <a:spcBef>
                <a:spcPts val="0"/>
              </a:spcBef>
              <a:buSzPct val="150000"/>
            </a:pPr>
            <a:r>
              <a:rPr lang="en-US" dirty="0"/>
              <a:t>Equipment Malfunction 	    </a:t>
            </a:r>
          </a:p>
          <a:p>
            <a:pPr>
              <a:lnSpc>
                <a:spcPct val="120000"/>
              </a:lnSpc>
              <a:spcBef>
                <a:spcPts val="0"/>
              </a:spcBef>
              <a:buSzPct val="150000"/>
            </a:pPr>
            <a:r>
              <a:rPr lang="en-US" dirty="0"/>
              <a:t>Facilities Issue	</a:t>
            </a:r>
          </a:p>
          <a:p>
            <a:pPr>
              <a:lnSpc>
                <a:spcPct val="120000"/>
              </a:lnSpc>
              <a:spcBef>
                <a:spcPts val="0"/>
              </a:spcBef>
              <a:buSzPct val="150000"/>
            </a:pPr>
            <a:r>
              <a:rPr lang="en-US" dirty="0"/>
              <a:t>Vandalism </a:t>
            </a:r>
          </a:p>
          <a:p>
            <a:pPr>
              <a:lnSpc>
                <a:spcPct val="120000"/>
              </a:lnSpc>
              <a:spcBef>
                <a:spcPts val="0"/>
              </a:spcBef>
              <a:buSzPct val="150000"/>
            </a:pPr>
            <a:r>
              <a:rPr lang="en-US" dirty="0"/>
              <a:t>Lost or Damaged Property         </a:t>
            </a:r>
          </a:p>
          <a:p>
            <a:pPr>
              <a:lnSpc>
                <a:spcPct val="120000"/>
              </a:lnSpc>
              <a:spcBef>
                <a:spcPts val="0"/>
              </a:spcBef>
              <a:buSzPct val="150000"/>
            </a:pPr>
            <a:r>
              <a:rPr lang="en-US" dirty="0"/>
              <a:t>Threatening Behavior 		</a:t>
            </a:r>
          </a:p>
          <a:p>
            <a:pPr>
              <a:lnSpc>
                <a:spcPct val="120000"/>
              </a:lnSpc>
              <a:spcBef>
                <a:spcPts val="0"/>
              </a:spcBef>
              <a:buSzPct val="150000"/>
            </a:pPr>
            <a:r>
              <a:rPr lang="en-US" dirty="0"/>
              <a:t>Theft and Security Issues </a:t>
            </a:r>
          </a:p>
          <a:p>
            <a:pPr marL="0" indent="0">
              <a:lnSpc>
                <a:spcPct val="120000"/>
              </a:lnSpc>
              <a:spcBef>
                <a:spcPts val="0"/>
              </a:spcBef>
              <a:buNone/>
            </a:pPr>
            <a:r>
              <a:rPr lang="en-US" dirty="0"/>
              <a:t>Exception: Employee injuries are reported through the Starfish by clicking the following links under “Tell Us” on the upper right side of the Starfish page: “Incident Reporting,” “Employee Injury Reporting Site</a:t>
            </a:r>
            <a:r>
              <a:rPr lang="en-US" dirty="0" smtClean="0"/>
              <a:t>.”</a:t>
            </a:r>
            <a:endParaRPr lang="en-US" dirty="0"/>
          </a:p>
        </p:txBody>
      </p:sp>
      <p:pic>
        <p:nvPicPr>
          <p:cNvPr id="5" name="Picture 4"/>
          <p:cNvPicPr>
            <a:picLocks noChangeAspect="1"/>
          </p:cNvPicPr>
          <p:nvPr/>
        </p:nvPicPr>
        <p:blipFill>
          <a:blip r:embed="rId2"/>
          <a:stretch>
            <a:fillRect/>
          </a:stretch>
        </p:blipFill>
        <p:spPr>
          <a:xfrm>
            <a:off x="5301348" y="2590800"/>
            <a:ext cx="3227149" cy="2449175"/>
          </a:xfrm>
          <a:prstGeom prst="rect">
            <a:avLst/>
          </a:prstGeom>
          <a:ln w="57150">
            <a:solidFill>
              <a:schemeClr val="accent1"/>
            </a:solidFill>
          </a:ln>
        </p:spPr>
      </p:pic>
    </p:spTree>
    <p:extLst>
      <p:ext uri="{BB962C8B-B14F-4D97-AF65-F5344CB8AC3E}">
        <p14:creationId xmlns:p14="http://schemas.microsoft.com/office/powerpoint/2010/main" val="7538332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Emergency Management</a:t>
            </a:r>
            <a:endParaRPr lang="en-US" dirty="0"/>
          </a:p>
        </p:txBody>
      </p:sp>
    </p:spTree>
    <p:extLst>
      <p:ext uri="{BB962C8B-B14F-4D97-AF65-F5344CB8AC3E}">
        <p14:creationId xmlns:p14="http://schemas.microsoft.com/office/powerpoint/2010/main" val="24820410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872"/>
            <a:ext cx="8229600" cy="1066800"/>
          </a:xfrm>
        </p:spPr>
        <p:txBody>
          <a:bodyPr/>
          <a:lstStyle/>
          <a:p>
            <a:r>
              <a:rPr lang="en-US" b="1" dirty="0"/>
              <a:t>Emergency Management</a:t>
            </a:r>
            <a:endParaRPr lang="en-US" dirty="0"/>
          </a:p>
        </p:txBody>
      </p:sp>
      <p:sp>
        <p:nvSpPr>
          <p:cNvPr id="3" name="Content Placeholder 2"/>
          <p:cNvSpPr>
            <a:spLocks noGrp="1"/>
          </p:cNvSpPr>
          <p:nvPr>
            <p:ph idx="1"/>
          </p:nvPr>
        </p:nvSpPr>
        <p:spPr>
          <a:xfrm>
            <a:off x="457200" y="2133600"/>
            <a:ext cx="8229600" cy="4325112"/>
          </a:xfrm>
        </p:spPr>
        <p:txBody>
          <a:bodyPr>
            <a:normAutofit fontScale="77500" lnSpcReduction="20000"/>
          </a:bodyPr>
          <a:lstStyle/>
          <a:p>
            <a:pPr indent="-365760">
              <a:lnSpc>
                <a:spcPct val="120000"/>
              </a:lnSpc>
              <a:spcBef>
                <a:spcPts val="0"/>
              </a:spcBef>
              <a:buSzPct val="150000"/>
            </a:pPr>
            <a:r>
              <a:rPr lang="en-US" dirty="0"/>
              <a:t>Facilities, Departments, and Units are responsible for conducting yearly </a:t>
            </a:r>
            <a:r>
              <a:rPr lang="en-US" b="1" dirty="0"/>
              <a:t>Hazard Vulnerability Analysis (HVA’s) </a:t>
            </a:r>
            <a:r>
              <a:rPr lang="en-US" dirty="0"/>
              <a:t>to assess the probability an event would have on their operations.  </a:t>
            </a:r>
          </a:p>
          <a:p>
            <a:pPr indent="-365760">
              <a:lnSpc>
                <a:spcPct val="120000"/>
              </a:lnSpc>
              <a:spcBef>
                <a:spcPts val="0"/>
              </a:spcBef>
              <a:buSzPct val="150000"/>
            </a:pPr>
            <a:r>
              <a:rPr lang="en-US" b="1" dirty="0"/>
              <a:t>The HVA’s serve as the foundation for the organization’s Emergency Operations Plan.</a:t>
            </a:r>
            <a:endParaRPr lang="en-US" dirty="0"/>
          </a:p>
          <a:p>
            <a:pPr indent="-365760">
              <a:lnSpc>
                <a:spcPct val="120000"/>
              </a:lnSpc>
              <a:spcBef>
                <a:spcPts val="0"/>
              </a:spcBef>
              <a:buSzPct val="150000"/>
            </a:pPr>
            <a:r>
              <a:rPr lang="en-US" dirty="0"/>
              <a:t>Additionally, </a:t>
            </a:r>
            <a:r>
              <a:rPr lang="en-US" b="1" dirty="0"/>
              <a:t>Business Continuity Operations Plans </a:t>
            </a:r>
            <a:r>
              <a:rPr lang="en-US" dirty="0"/>
              <a:t>are prepared in order to formulate a strategy  to address potential risks that could impact our organization.  Leaders create the Business Continuity Plan to ensure that personnel and assets are protected and able to function during an emergency management event</a:t>
            </a:r>
            <a:r>
              <a:rPr lang="en-US" dirty="0" smtClean="0"/>
              <a:t>.</a:t>
            </a:r>
            <a:endParaRPr lang="en-US" dirty="0"/>
          </a:p>
        </p:txBody>
      </p:sp>
      <p:pic>
        <p:nvPicPr>
          <p:cNvPr id="4" name="Picture 3"/>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t="19772" b="42656"/>
          <a:stretch/>
        </p:blipFill>
        <p:spPr>
          <a:xfrm>
            <a:off x="6210886" y="838201"/>
            <a:ext cx="2648197" cy="609599"/>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584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b="1" dirty="0"/>
              <a:t>How to Properly Hand Rub</a:t>
            </a:r>
          </a:p>
        </p:txBody>
      </p:sp>
      <p:sp>
        <p:nvSpPr>
          <p:cNvPr id="4" name="Content Placeholder 3"/>
          <p:cNvSpPr>
            <a:spLocks noGrp="1"/>
          </p:cNvSpPr>
          <p:nvPr>
            <p:ph sz="half" idx="2"/>
          </p:nvPr>
        </p:nvSpPr>
        <p:spPr>
          <a:xfrm>
            <a:off x="5257800" y="2209801"/>
            <a:ext cx="3581400" cy="3581400"/>
          </a:xfrm>
        </p:spPr>
        <p:txBody>
          <a:bodyPr anchor="ctr"/>
          <a:lstStyle/>
          <a:p>
            <a:pPr marL="274320" indent="-274320">
              <a:spcBef>
                <a:spcPts val="0"/>
              </a:spcBef>
              <a:buSzPct val="150000"/>
            </a:pPr>
            <a:r>
              <a:rPr lang="en-US" dirty="0"/>
              <a:t>Dispense alcohol hand rub</a:t>
            </a:r>
          </a:p>
          <a:p>
            <a:pPr marL="274320" indent="-274320">
              <a:spcBef>
                <a:spcPts val="0"/>
              </a:spcBef>
              <a:buSzPct val="150000"/>
            </a:pPr>
            <a:r>
              <a:rPr lang="en-US" dirty="0"/>
              <a:t>Rub hands for at least </a:t>
            </a:r>
            <a:r>
              <a:rPr lang="en-US" b="1" dirty="0"/>
              <a:t>20 seconds </a:t>
            </a:r>
            <a:r>
              <a:rPr lang="en-US" dirty="0"/>
              <a:t> until completely dry</a:t>
            </a:r>
          </a:p>
          <a:p>
            <a:pPr marL="274320" indent="-274320">
              <a:spcBef>
                <a:spcPts val="0"/>
              </a:spcBef>
              <a:buSzPct val="150000"/>
            </a:pPr>
            <a:r>
              <a:rPr lang="en-US" b="1" dirty="0"/>
              <a:t>Don’t forget: </a:t>
            </a:r>
            <a:r>
              <a:rPr lang="en-US" dirty="0"/>
              <a:t>backs of hands, wrists, between fingers, tips of fingers, and under fingernails</a:t>
            </a:r>
          </a:p>
          <a:p>
            <a:pPr marL="274320" indent="-274320">
              <a:spcBef>
                <a:spcPts val="0"/>
              </a:spcBef>
              <a:buSzPct val="150000"/>
            </a:pPr>
            <a:r>
              <a:rPr lang="en-US" b="1" dirty="0"/>
              <a:t>Do not </a:t>
            </a:r>
            <a:r>
              <a:rPr lang="en-US" dirty="0"/>
              <a:t>rub excess product </a:t>
            </a:r>
            <a:r>
              <a:rPr lang="en-US" dirty="0" smtClean="0"/>
              <a:t>off</a:t>
            </a:r>
            <a:endParaRPr lang="en-US" dirty="0"/>
          </a:p>
        </p:txBody>
      </p:sp>
      <p:pic>
        <p:nvPicPr>
          <p:cNvPr id="5" name="Content Placeholder 4"/>
          <p:cNvPicPr>
            <a:picLocks noGrp="1" noChangeAspect="1"/>
          </p:cNvPicPr>
          <p:nvPr>
            <p:ph sz="half" idx="1"/>
          </p:nvPr>
        </p:nvPicPr>
        <p:blipFill>
          <a:blip r:embed="rId2"/>
          <a:stretch>
            <a:fillRect/>
          </a:stretch>
        </p:blipFill>
        <p:spPr>
          <a:xfrm>
            <a:off x="381000" y="1828800"/>
            <a:ext cx="4648200" cy="4420347"/>
          </a:xfrm>
          <a:prstGeom prst="rect">
            <a:avLst/>
          </a:prstGeom>
          <a:ln w="57150">
            <a:solidFill>
              <a:schemeClr val="accent1"/>
            </a:solidFill>
          </a:ln>
        </p:spPr>
      </p:pic>
    </p:spTree>
    <p:extLst>
      <p:ext uri="{BB962C8B-B14F-4D97-AF65-F5344CB8AC3E}">
        <p14:creationId xmlns:p14="http://schemas.microsoft.com/office/powerpoint/2010/main" val="36188202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a:bodyPr>
          <a:lstStyle/>
          <a:p>
            <a:r>
              <a:rPr lang="en-US" sz="3600" b="1" dirty="0"/>
              <a:t>Emergency </a:t>
            </a:r>
            <a:r>
              <a:rPr lang="en-US" sz="3600" b="1" dirty="0" smtClean="0"/>
              <a:t>Management</a:t>
            </a:r>
            <a:endParaRPr lang="en-US" sz="3600" b="1" dirty="0"/>
          </a:p>
        </p:txBody>
      </p:sp>
      <p:sp>
        <p:nvSpPr>
          <p:cNvPr id="5" name="Content Placeholder 4"/>
          <p:cNvSpPr>
            <a:spLocks noGrp="1"/>
          </p:cNvSpPr>
          <p:nvPr>
            <p:ph sz="half" idx="2"/>
          </p:nvPr>
        </p:nvSpPr>
        <p:spPr>
          <a:xfrm>
            <a:off x="4495800" y="1295400"/>
            <a:ext cx="4419600" cy="5479987"/>
          </a:xfrm>
        </p:spPr>
        <p:txBody>
          <a:bodyPr>
            <a:normAutofit fontScale="85000" lnSpcReduction="10000"/>
          </a:bodyPr>
          <a:lstStyle/>
          <a:p>
            <a:pPr indent="-365760">
              <a:lnSpc>
                <a:spcPct val="110000"/>
              </a:lnSpc>
              <a:spcBef>
                <a:spcPts val="0"/>
              </a:spcBef>
              <a:buSzPct val="150000"/>
            </a:pPr>
            <a:r>
              <a:rPr lang="en-US" dirty="0" err="1"/>
              <a:t>AtlantiCare’s</a:t>
            </a:r>
            <a:r>
              <a:rPr lang="en-US" dirty="0"/>
              <a:t> Emergency Management Program combines strategies of preparation, planning mitigation and recovery to best prepare for an all-hazards event.</a:t>
            </a:r>
          </a:p>
          <a:p>
            <a:pPr indent="-365760">
              <a:lnSpc>
                <a:spcPct val="110000"/>
              </a:lnSpc>
              <a:spcBef>
                <a:spcPts val="0"/>
              </a:spcBef>
              <a:buSzPct val="150000"/>
            </a:pPr>
            <a:r>
              <a:rPr lang="en-US" dirty="0"/>
              <a:t>Emergency Management at </a:t>
            </a:r>
            <a:r>
              <a:rPr lang="en-US" dirty="0" err="1"/>
              <a:t>AtlantiCare</a:t>
            </a:r>
            <a:r>
              <a:rPr lang="en-US" dirty="0"/>
              <a:t> is a team effort including leadership and every member within the organization.</a:t>
            </a:r>
          </a:p>
          <a:p>
            <a:pPr indent="-365760">
              <a:lnSpc>
                <a:spcPct val="110000"/>
              </a:lnSpc>
              <a:spcBef>
                <a:spcPts val="0"/>
              </a:spcBef>
              <a:buSzPct val="150000"/>
            </a:pPr>
            <a:r>
              <a:rPr lang="en-US" dirty="0"/>
              <a:t>The primary areas of focus for </a:t>
            </a:r>
            <a:r>
              <a:rPr lang="en-US" dirty="0" err="1"/>
              <a:t>AtlantiCare’s</a:t>
            </a:r>
            <a:r>
              <a:rPr lang="en-US" dirty="0"/>
              <a:t> Emergency Management program include but are not limited to: Communications, Resource and Asset Management, Safety and Security of patients, guests and staff, Utilities Systems Operations, Clinical and Support Activities, and most importantly,  </a:t>
            </a:r>
            <a:r>
              <a:rPr lang="en-US" b="1" dirty="0"/>
              <a:t>staff understanding their roles and responsibilities during an event</a:t>
            </a:r>
            <a:r>
              <a:rPr lang="en-US" b="1" dirty="0" smtClean="0"/>
              <a:t>.</a:t>
            </a:r>
            <a:endParaRPr lang="en-US" b="1" dirty="0"/>
          </a:p>
        </p:txBody>
      </p:sp>
      <p:pic>
        <p:nvPicPr>
          <p:cNvPr id="6" name="Picture 2"/>
          <p:cNvPicPr>
            <a:picLocks noGrp="1" noChangeAspect="1" noChangeArrowheads="1"/>
          </p:cNvPicPr>
          <p:nvPr>
            <p:ph sz="half" idx="1"/>
            <p:custDataLst>
              <p:tags r:id="rId1"/>
            </p:custDataLst>
          </p:nvPr>
        </p:nvPicPr>
        <p:blipFill rotWithShape="1">
          <a:blip r:embed="rId3">
            <a:extLst>
              <a:ext uri="{28A0092B-C50C-407E-A947-70E740481C1C}">
                <a14:useLocalDpi xmlns:a14="http://schemas.microsoft.com/office/drawing/2010/main" val="0"/>
              </a:ext>
            </a:extLst>
          </a:blip>
          <a:srcRect l="8375"/>
          <a:stretch/>
        </p:blipFill>
        <p:spPr bwMode="auto">
          <a:xfrm>
            <a:off x="381000" y="1295400"/>
            <a:ext cx="3931087" cy="5327650"/>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89890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a:bodyPr>
          <a:lstStyle/>
          <a:p>
            <a:r>
              <a:rPr lang="en-US" sz="3200" b="1" dirty="0"/>
              <a:t>Emergency Procedures, </a:t>
            </a:r>
            <a:r>
              <a:rPr lang="en-US" sz="3200" b="1" dirty="0" smtClean="0"/>
              <a:t/>
            </a:r>
            <a:br>
              <a:rPr lang="en-US" sz="3200" b="1" dirty="0" smtClean="0"/>
            </a:br>
            <a:r>
              <a:rPr lang="en-US" sz="3200" b="1" dirty="0" smtClean="0"/>
              <a:t>Right </a:t>
            </a:r>
            <a:r>
              <a:rPr lang="en-US" sz="3200" b="1" dirty="0"/>
              <a:t>at Your Fingertips</a:t>
            </a:r>
            <a:endParaRPr lang="en-US" sz="3200" dirty="0"/>
          </a:p>
        </p:txBody>
      </p:sp>
      <p:sp>
        <p:nvSpPr>
          <p:cNvPr id="3" name="Content Placeholder 2"/>
          <p:cNvSpPr>
            <a:spLocks noGrp="1"/>
          </p:cNvSpPr>
          <p:nvPr>
            <p:ph idx="1"/>
          </p:nvPr>
        </p:nvSpPr>
        <p:spPr/>
        <p:txBody>
          <a:bodyPr>
            <a:normAutofit/>
          </a:bodyPr>
          <a:lstStyle/>
          <a:p>
            <a:pPr marL="0" indent="0">
              <a:spcBef>
                <a:spcPts val="0"/>
              </a:spcBef>
              <a:buNone/>
            </a:pPr>
            <a:r>
              <a:rPr lang="en-US" sz="1600" b="1" dirty="0"/>
              <a:t>My-EOP App Provides a Quick Reference on Your Mobile Device</a:t>
            </a:r>
          </a:p>
          <a:p>
            <a:pPr marL="182880" indent="-182880">
              <a:spcBef>
                <a:spcPts val="0"/>
              </a:spcBef>
              <a:buSzPct val="150000"/>
            </a:pPr>
            <a:r>
              <a:rPr lang="en-US" sz="1600" dirty="0"/>
              <a:t>My-EOP App is a tool that you can use to quickly access important information and guidance during emergencies while adhering to our Emergency Operations Plan (EOP). </a:t>
            </a:r>
          </a:p>
          <a:p>
            <a:pPr marL="182880" indent="-182880">
              <a:spcBef>
                <a:spcPts val="0"/>
              </a:spcBef>
              <a:buSzPct val="150000"/>
            </a:pPr>
            <a:r>
              <a:rPr lang="en-US" sz="1600" dirty="0"/>
              <a:t>My-EOP is available on the App Store, Google Play and Amazon </a:t>
            </a:r>
            <a:r>
              <a:rPr lang="en-US" sz="1600" dirty="0" err="1"/>
              <a:t>Appstore</a:t>
            </a:r>
            <a:r>
              <a:rPr lang="en-US" sz="1600" dirty="0"/>
              <a:t>.</a:t>
            </a:r>
          </a:p>
          <a:p>
            <a:pPr marL="182880" indent="-182880">
              <a:spcBef>
                <a:spcPts val="0"/>
              </a:spcBef>
              <a:buSzPct val="150000"/>
            </a:pPr>
            <a:r>
              <a:rPr lang="en-US" sz="1600" dirty="0"/>
              <a:t>Once downloaded to your mobile device, you then have access to </a:t>
            </a:r>
            <a:r>
              <a:rPr lang="en-US" sz="1600" dirty="0" err="1"/>
              <a:t>AtlantiCare’s</a:t>
            </a:r>
            <a:r>
              <a:rPr lang="en-US" sz="1600" dirty="0"/>
              <a:t> Emergency Response Procedures, which include:</a:t>
            </a:r>
          </a:p>
          <a:p>
            <a:pPr marL="457200" lvl="1">
              <a:spcBef>
                <a:spcPts val="0"/>
              </a:spcBef>
              <a:buSzPct val="150000"/>
              <a:buFont typeface="Arial" panose="020B0604020202020204" pitchFamily="34" charset="0"/>
              <a:buChar char="•"/>
            </a:pPr>
            <a:r>
              <a:rPr lang="en-US" sz="1600" dirty="0"/>
              <a:t>Emergency preparedness information</a:t>
            </a:r>
          </a:p>
          <a:p>
            <a:pPr marL="457200" lvl="1">
              <a:spcBef>
                <a:spcPts val="0"/>
              </a:spcBef>
              <a:buSzPct val="150000"/>
              <a:buFont typeface="Arial" panose="020B0604020202020204" pitchFamily="34" charset="0"/>
              <a:buChar char="•"/>
            </a:pPr>
            <a:r>
              <a:rPr lang="en-US" sz="1600" dirty="0"/>
              <a:t>Survey ready tools</a:t>
            </a:r>
          </a:p>
          <a:p>
            <a:pPr marL="457200" lvl="1">
              <a:spcBef>
                <a:spcPts val="0"/>
              </a:spcBef>
              <a:buSzPct val="150000"/>
              <a:buFont typeface="Arial" panose="020B0604020202020204" pitchFamily="34" charset="0"/>
              <a:buChar char="•"/>
            </a:pPr>
            <a:r>
              <a:rPr lang="en-US" sz="1600" dirty="0"/>
              <a:t>Policies / procedures</a:t>
            </a:r>
          </a:p>
          <a:p>
            <a:pPr marL="457200" lvl="1">
              <a:spcBef>
                <a:spcPts val="0"/>
              </a:spcBef>
              <a:buSzPct val="150000"/>
              <a:buFont typeface="Arial" panose="020B0604020202020204" pitchFamily="34" charset="0"/>
              <a:buChar char="•"/>
            </a:pPr>
            <a:r>
              <a:rPr lang="en-US" sz="1600" dirty="0"/>
              <a:t>Bomb threat information</a:t>
            </a:r>
          </a:p>
          <a:p>
            <a:pPr marL="457200" lvl="1">
              <a:spcBef>
                <a:spcPts val="0"/>
              </a:spcBef>
              <a:buSzPct val="150000"/>
              <a:buFont typeface="Arial" panose="020B0604020202020204" pitchFamily="34" charset="0"/>
              <a:buChar char="•"/>
            </a:pPr>
            <a:r>
              <a:rPr lang="en-US" sz="1600" dirty="0"/>
              <a:t>Contacts for </a:t>
            </a:r>
            <a:r>
              <a:rPr lang="en-US" sz="1600" dirty="0" err="1"/>
              <a:t>AtlantiCare’s</a:t>
            </a:r>
            <a:r>
              <a:rPr lang="en-US" sz="1600" dirty="0"/>
              <a:t> Emergency Preparedness Team and Safety Officer</a:t>
            </a:r>
          </a:p>
          <a:p>
            <a:pPr marL="182880" indent="-182880">
              <a:spcBef>
                <a:spcPts val="0"/>
              </a:spcBef>
              <a:buSzPct val="150000"/>
            </a:pPr>
            <a:r>
              <a:rPr lang="en-US" sz="1600" dirty="0"/>
              <a:t>Use of the app is voluntary.  Everyone is encouraged to take advantage of this free resource.</a:t>
            </a:r>
          </a:p>
          <a:p>
            <a:pPr marL="182880" indent="-182880">
              <a:spcBef>
                <a:spcPts val="0"/>
              </a:spcBef>
              <a:buSzPct val="150000"/>
            </a:pPr>
            <a:r>
              <a:rPr lang="en-US" sz="1600" dirty="0"/>
              <a:t>Users will find a color-coded guide to assorted categories with information ranging from Severe Weather Events to Hazardous Materials Incident to instructions for accessing Safety Data Sheets</a:t>
            </a:r>
            <a:r>
              <a:rPr lang="en-US" sz="1600" dirty="0" smtClean="0"/>
              <a:t>.</a:t>
            </a:r>
            <a:endParaRPr lang="en-US" sz="1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24211" y="838200"/>
            <a:ext cx="1338789" cy="1520358"/>
          </a:xfrm>
          <a:prstGeom prst="rect">
            <a:avLst/>
          </a:prstGeom>
          <a:ln w="57150" cap="sq" cmpd="sng">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35182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sz="3200" b="1" dirty="0"/>
              <a:t>Emergency Procedures, </a:t>
            </a:r>
            <a:r>
              <a:rPr lang="en-US" sz="3200" b="1" dirty="0" smtClean="0"/>
              <a:t/>
            </a:r>
            <a:br>
              <a:rPr lang="en-US" sz="3200" b="1" dirty="0" smtClean="0"/>
            </a:br>
            <a:r>
              <a:rPr lang="en-US" sz="3200" b="1" dirty="0" smtClean="0"/>
              <a:t>Right </a:t>
            </a:r>
            <a:r>
              <a:rPr lang="en-US" sz="3200" b="1" dirty="0"/>
              <a:t>at Your Fingertips</a:t>
            </a:r>
            <a:endParaRPr lang="en-US" sz="3200" dirty="0"/>
          </a:p>
        </p:txBody>
      </p:sp>
      <p:sp>
        <p:nvSpPr>
          <p:cNvPr id="4" name="Content Placeholder 3"/>
          <p:cNvSpPr>
            <a:spLocks noGrp="1"/>
          </p:cNvSpPr>
          <p:nvPr>
            <p:ph idx="1"/>
          </p:nvPr>
        </p:nvSpPr>
        <p:spPr>
          <a:xfrm>
            <a:off x="457200" y="2057400"/>
            <a:ext cx="8229600" cy="4648200"/>
          </a:xfrm>
        </p:spPr>
        <p:txBody>
          <a:bodyPr>
            <a:noAutofit/>
          </a:bodyPr>
          <a:lstStyle/>
          <a:p>
            <a:pPr marL="0" indent="0">
              <a:lnSpc>
                <a:spcPct val="110000"/>
              </a:lnSpc>
              <a:spcBef>
                <a:spcPts val="600"/>
              </a:spcBef>
              <a:buNone/>
            </a:pPr>
            <a:r>
              <a:rPr lang="en-US" sz="1600" b="1" dirty="0"/>
              <a:t>Instruction to download the My-EOP™ mobile application:</a:t>
            </a:r>
          </a:p>
          <a:p>
            <a:pPr>
              <a:spcBef>
                <a:spcPts val="0"/>
              </a:spcBef>
              <a:buSzPct val="115000"/>
              <a:buFont typeface="+mj-lt"/>
              <a:buAutoNum type="arabicPeriod"/>
            </a:pPr>
            <a:r>
              <a:rPr lang="en-US" sz="1600" dirty="0"/>
              <a:t>Search for My-EOP (or </a:t>
            </a:r>
            <a:r>
              <a:rPr lang="en-US" sz="1600" dirty="0" err="1"/>
              <a:t>myeop</a:t>
            </a:r>
            <a:r>
              <a:rPr lang="en-US" sz="1600" dirty="0"/>
              <a:t>) in the “App Store” (Apple iOS) or the “Play Store” (Android devices).</a:t>
            </a:r>
          </a:p>
          <a:p>
            <a:pPr lvl="1">
              <a:spcBef>
                <a:spcPts val="0"/>
              </a:spcBef>
              <a:buSzPct val="115000"/>
              <a:buFont typeface="Arial" panose="020B0604020202020204" pitchFamily="34" charset="0"/>
              <a:buChar char="•"/>
            </a:pPr>
            <a:r>
              <a:rPr lang="en-US" sz="1600" dirty="0"/>
              <a:t>Note for iPad users: Select “iPhone Only” as a search limit in the App Store.</a:t>
            </a:r>
          </a:p>
          <a:p>
            <a:pPr>
              <a:spcBef>
                <a:spcPts val="0"/>
              </a:spcBef>
              <a:buSzPct val="115000"/>
              <a:buFont typeface="+mj-lt"/>
              <a:buAutoNum type="arabicPeriod"/>
            </a:pPr>
            <a:r>
              <a:rPr lang="en-US" sz="1600" dirty="0"/>
              <a:t>Install My-EOP on your device.</a:t>
            </a:r>
          </a:p>
          <a:p>
            <a:pPr lvl="1">
              <a:spcBef>
                <a:spcPts val="0"/>
              </a:spcBef>
              <a:buSzPct val="115000"/>
              <a:buFont typeface="Arial" panose="020B0604020202020204" pitchFamily="34" charset="0"/>
              <a:buChar char="•"/>
            </a:pPr>
            <a:r>
              <a:rPr lang="en-US" sz="1600" dirty="0"/>
              <a:t>Accept app permissions.</a:t>
            </a:r>
          </a:p>
          <a:p>
            <a:pPr>
              <a:spcBef>
                <a:spcPts val="0"/>
              </a:spcBef>
              <a:buSzPct val="115000"/>
              <a:buFont typeface="+mj-lt"/>
              <a:buAutoNum type="arabicPeriod"/>
            </a:pPr>
            <a:r>
              <a:rPr lang="en-US" sz="1600" dirty="0"/>
              <a:t>Open My-EOP.</a:t>
            </a:r>
          </a:p>
          <a:p>
            <a:pPr lvl="1">
              <a:spcBef>
                <a:spcPts val="0"/>
              </a:spcBef>
              <a:buSzPct val="115000"/>
              <a:buFont typeface="Arial" panose="020B0604020202020204" pitchFamily="34" charset="0"/>
              <a:buChar char="•"/>
            </a:pPr>
            <a:r>
              <a:rPr lang="en-US" sz="1600" dirty="0"/>
              <a:t>Accept the terms and conditions</a:t>
            </a:r>
          </a:p>
          <a:p>
            <a:pPr>
              <a:spcBef>
                <a:spcPts val="0"/>
              </a:spcBef>
              <a:buSzPct val="115000"/>
              <a:buFont typeface="+mj-lt"/>
              <a:buAutoNum type="arabicPeriod"/>
            </a:pPr>
            <a:r>
              <a:rPr lang="en-US" sz="1600" dirty="0"/>
              <a:t>Enter your code “</a:t>
            </a:r>
            <a:r>
              <a:rPr lang="en-US" sz="1600" dirty="0" err="1"/>
              <a:t>atlanticare</a:t>
            </a:r>
            <a:r>
              <a:rPr lang="en-US" sz="1600" dirty="0"/>
              <a:t>” in the search box.</a:t>
            </a:r>
          </a:p>
          <a:p>
            <a:pPr>
              <a:spcBef>
                <a:spcPts val="0"/>
              </a:spcBef>
              <a:buSzPct val="115000"/>
              <a:buFont typeface="+mj-lt"/>
              <a:buAutoNum type="arabicPeriod"/>
            </a:pPr>
            <a:r>
              <a:rPr lang="en-US" sz="1600" dirty="0"/>
              <a:t>Once your plan is displayed, click on the plan to download.</a:t>
            </a:r>
          </a:p>
          <a:p>
            <a:pPr>
              <a:spcBef>
                <a:spcPts val="0"/>
              </a:spcBef>
              <a:buSzPct val="115000"/>
              <a:buFont typeface="+mj-lt"/>
              <a:buAutoNum type="arabicPeriod"/>
            </a:pPr>
            <a:r>
              <a:rPr lang="en-US" sz="1600" dirty="0"/>
              <a:t>To gain access to the download, you’ll be asked for your password.  Your password is </a:t>
            </a:r>
            <a:r>
              <a:rPr lang="en-US" sz="1600" dirty="0" err="1"/>
              <a:t>atlanticare</a:t>
            </a:r>
            <a:endParaRPr lang="en-US" sz="1600" dirty="0"/>
          </a:p>
          <a:p>
            <a:pPr marL="0" indent="0">
              <a:lnSpc>
                <a:spcPct val="110000"/>
              </a:lnSpc>
              <a:spcBef>
                <a:spcPts val="600"/>
              </a:spcBef>
              <a:buSzPct val="115000"/>
              <a:buNone/>
            </a:pPr>
            <a:r>
              <a:rPr lang="en-US" sz="1600" dirty="0"/>
              <a:t>Once the file is downloaded, you may enter the plan. From that point forward, when you open My-EOP, you will see that plan on  your available plan list.</a:t>
            </a:r>
          </a:p>
          <a:p>
            <a:pPr marL="0" lvl="0" indent="0" algn="ctr">
              <a:lnSpc>
                <a:spcPct val="110000"/>
              </a:lnSpc>
              <a:spcBef>
                <a:spcPts val="0"/>
              </a:spcBef>
              <a:buClr>
                <a:srgbClr val="ACD433"/>
              </a:buClr>
              <a:buNone/>
            </a:pPr>
            <a:endParaRPr lang="en-US" sz="1600" b="1" dirty="0">
              <a:solidFill>
                <a:prstClr val="black">
                  <a:lumMod val="75000"/>
                  <a:lumOff val="25000"/>
                </a:prstClr>
              </a:solidFill>
            </a:endParaRPr>
          </a:p>
          <a:p>
            <a:pPr marL="0" lvl="0" indent="0">
              <a:lnSpc>
                <a:spcPct val="110000"/>
              </a:lnSpc>
              <a:spcBef>
                <a:spcPts val="0"/>
              </a:spcBef>
              <a:buClr>
                <a:srgbClr val="ACD433"/>
              </a:buClr>
              <a:buNone/>
            </a:pPr>
            <a:r>
              <a:rPr lang="en-US" sz="1600" b="1" dirty="0">
                <a:solidFill>
                  <a:prstClr val="black">
                    <a:lumMod val="75000"/>
                    <a:lumOff val="25000"/>
                  </a:prstClr>
                </a:solidFill>
              </a:rPr>
              <a:t>For detailed download instructions visit: </a:t>
            </a:r>
            <a:r>
              <a:rPr lang="en-US" sz="1600" b="1" u="sng" dirty="0">
                <a:solidFill>
                  <a:prstClr val="black">
                    <a:lumMod val="75000"/>
                    <a:lumOff val="25000"/>
                  </a:prstClr>
                </a:solidFill>
              </a:rPr>
              <a:t>http://</a:t>
            </a:r>
            <a:r>
              <a:rPr lang="en-US" sz="1600" b="1" u="sng" dirty="0" smtClean="0">
                <a:solidFill>
                  <a:prstClr val="black">
                    <a:lumMod val="75000"/>
                    <a:lumOff val="25000"/>
                  </a:prstClr>
                </a:solidFill>
              </a:rPr>
              <a:t>thestarfish/index.php/news-archive/916-atlanticare-emergency-procedures-right-at-your-fingertips</a:t>
            </a:r>
            <a:endParaRPr lang="en-US" sz="1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24210" y="762000"/>
            <a:ext cx="1338789" cy="1520358"/>
          </a:xfrm>
          <a:prstGeom prst="rect">
            <a:avLst/>
          </a:prstGeom>
          <a:ln w="57150" cap="sq" cmpd="sng">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15424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Advance Directives</a:t>
            </a:r>
            <a:endParaRPr lang="en-US" dirty="0"/>
          </a:p>
        </p:txBody>
      </p:sp>
    </p:spTree>
    <p:extLst>
      <p:ext uri="{BB962C8B-B14F-4D97-AF65-F5344CB8AC3E}">
        <p14:creationId xmlns:p14="http://schemas.microsoft.com/office/powerpoint/2010/main" val="24764635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b="1" dirty="0"/>
              <a:t>Advance Directives –</a:t>
            </a:r>
            <a:br>
              <a:rPr lang="en-US" b="1" dirty="0"/>
            </a:br>
            <a:r>
              <a:rPr lang="en-US" b="1" dirty="0"/>
              <a:t>Planning Starts With You </a:t>
            </a:r>
            <a:endParaRPr lang="en-US" dirty="0"/>
          </a:p>
        </p:txBody>
      </p:sp>
      <p:sp>
        <p:nvSpPr>
          <p:cNvPr id="3" name="Content Placeholder 2"/>
          <p:cNvSpPr>
            <a:spLocks noGrp="1"/>
          </p:cNvSpPr>
          <p:nvPr>
            <p:ph idx="1"/>
          </p:nvPr>
        </p:nvSpPr>
        <p:spPr>
          <a:xfrm>
            <a:off x="457200" y="1524000"/>
            <a:ext cx="8229600" cy="5012180"/>
          </a:xfrm>
        </p:spPr>
        <p:txBody>
          <a:bodyPr>
            <a:noAutofit/>
          </a:bodyPr>
          <a:lstStyle/>
          <a:p>
            <a:pPr marL="0" indent="0">
              <a:spcBef>
                <a:spcPts val="600"/>
              </a:spcBef>
              <a:buNone/>
            </a:pPr>
            <a:r>
              <a:rPr lang="en-US" sz="1400" dirty="0"/>
              <a:t>Promoting the importance of patients and staff completing an advance directive is a strategic initiative at </a:t>
            </a:r>
            <a:r>
              <a:rPr lang="en-US" sz="1400" dirty="0" err="1"/>
              <a:t>AtlantiCare</a:t>
            </a:r>
            <a:r>
              <a:rPr lang="en-US" sz="1400" dirty="0"/>
              <a:t>.</a:t>
            </a:r>
          </a:p>
          <a:p>
            <a:pPr>
              <a:spcBef>
                <a:spcPts val="600"/>
              </a:spcBef>
              <a:buSzPct val="150000"/>
            </a:pPr>
            <a:r>
              <a:rPr lang="en-US" sz="1400" dirty="0"/>
              <a:t>An advance directive is a legal document in which you outline your wishes for medical care in the event you are unable to speak for yourself.</a:t>
            </a:r>
          </a:p>
          <a:p>
            <a:pPr>
              <a:spcBef>
                <a:spcPts val="600"/>
              </a:spcBef>
              <a:buSzPct val="150000"/>
            </a:pPr>
            <a:r>
              <a:rPr lang="en-US" sz="1400" b="1" dirty="0" err="1"/>
              <a:t>AtlantiCare</a:t>
            </a:r>
            <a:r>
              <a:rPr lang="en-US" sz="1400" b="1" dirty="0"/>
              <a:t> encourages all adults, </a:t>
            </a:r>
            <a:r>
              <a:rPr lang="en-US" sz="1400" dirty="0"/>
              <a:t>18 and older, to have an advance directive.</a:t>
            </a:r>
          </a:p>
          <a:p>
            <a:pPr>
              <a:spcBef>
                <a:spcPts val="600"/>
              </a:spcBef>
              <a:buSzPct val="150000"/>
            </a:pPr>
            <a:r>
              <a:rPr lang="en-US" sz="1400" dirty="0"/>
              <a:t>Advance directives spell out:</a:t>
            </a:r>
          </a:p>
          <a:p>
            <a:pPr lvl="1">
              <a:spcBef>
                <a:spcPts val="600"/>
              </a:spcBef>
              <a:buSzPct val="150000"/>
              <a:buFont typeface="Arial" panose="020B0604020202020204" pitchFamily="34" charset="0"/>
              <a:buChar char="•"/>
            </a:pPr>
            <a:r>
              <a:rPr lang="en-US" sz="1400" dirty="0"/>
              <a:t>Who you’d appoint as your </a:t>
            </a:r>
            <a:r>
              <a:rPr lang="en-US" sz="1400" b="1" dirty="0"/>
              <a:t>healthcare agent/s </a:t>
            </a:r>
            <a:r>
              <a:rPr lang="en-US" sz="1400" dirty="0"/>
              <a:t>(or proxy) to make decisions on your behalf should you become unable to communicate due to illness, injury, or unconsciousness. He or she must be willing to follow your wishes.</a:t>
            </a:r>
          </a:p>
          <a:p>
            <a:pPr lvl="1">
              <a:spcBef>
                <a:spcPts val="600"/>
              </a:spcBef>
              <a:buSzPct val="150000"/>
              <a:buFont typeface="Arial" panose="020B0604020202020204" pitchFamily="34" charset="0"/>
              <a:buChar char="•"/>
            </a:pPr>
            <a:r>
              <a:rPr lang="en-US" sz="1400" dirty="0"/>
              <a:t>What care you would want under specific medical conditions. There is no right or wrong choice. This is up to you to decide, based on you values, experiences, and beliefs. </a:t>
            </a:r>
          </a:p>
          <a:p>
            <a:pPr>
              <a:spcBef>
                <a:spcPts val="600"/>
              </a:spcBef>
              <a:buSzPct val="150000"/>
            </a:pPr>
            <a:r>
              <a:rPr lang="en-US" sz="1400" dirty="0"/>
              <a:t>Once you have an advance directive:</a:t>
            </a:r>
          </a:p>
          <a:p>
            <a:pPr lvl="1">
              <a:spcBef>
                <a:spcPts val="600"/>
              </a:spcBef>
              <a:buSzPct val="150000"/>
              <a:buFont typeface="Arial" panose="020B0604020202020204" pitchFamily="34" charset="0"/>
              <a:buChar char="•"/>
            </a:pPr>
            <a:r>
              <a:rPr lang="en-US" sz="1400" dirty="0"/>
              <a:t>Share copies with your healthcare agent(s),  primary care provider,  attorney, and any others whom you’d want to know your wishes.</a:t>
            </a:r>
          </a:p>
          <a:p>
            <a:pPr lvl="1">
              <a:spcBef>
                <a:spcPts val="600"/>
              </a:spcBef>
              <a:buSzPct val="150000"/>
              <a:buFont typeface="Arial" panose="020B0604020202020204" pitchFamily="34" charset="0"/>
              <a:buChar char="•"/>
            </a:pPr>
            <a:r>
              <a:rPr lang="en-US" sz="1400" dirty="0"/>
              <a:t>Review it regularly to ensure it reflects your wishes and that your appointed healthcare agent(s) information is current. </a:t>
            </a:r>
          </a:p>
          <a:p>
            <a:pPr lvl="1">
              <a:spcBef>
                <a:spcPts val="600"/>
              </a:spcBef>
              <a:buSzPct val="150000"/>
              <a:buFont typeface="Arial" panose="020B0604020202020204" pitchFamily="34" charset="0"/>
              <a:buChar char="•"/>
            </a:pPr>
            <a:r>
              <a:rPr lang="en-US" sz="1400" dirty="0"/>
              <a:t>Update it should your wishes or circumstances change</a:t>
            </a:r>
            <a:r>
              <a:rPr lang="en-US" sz="1400" dirty="0" smtClean="0"/>
              <a:t>.</a:t>
            </a:r>
          </a:p>
          <a:p>
            <a:pPr lvl="1">
              <a:spcBef>
                <a:spcPts val="600"/>
              </a:spcBef>
              <a:buSzPct val="150000"/>
              <a:buFont typeface="Arial" panose="020B0604020202020204" pitchFamily="34" charset="0"/>
              <a:buChar char="•"/>
            </a:pPr>
            <a:endParaRPr lang="en-US" sz="800" dirty="0"/>
          </a:p>
          <a:p>
            <a:pPr marL="0" indent="0" algn="ctr">
              <a:spcBef>
                <a:spcPts val="0"/>
              </a:spcBef>
              <a:buNone/>
            </a:pPr>
            <a:r>
              <a:rPr lang="en-US" sz="1400" dirty="0" smtClean="0"/>
              <a:t>More </a:t>
            </a:r>
            <a:r>
              <a:rPr lang="en-US" sz="1400" dirty="0"/>
              <a:t>information is available at: </a:t>
            </a:r>
          </a:p>
          <a:p>
            <a:pPr marL="0" indent="0" algn="ctr">
              <a:spcBef>
                <a:spcPts val="0"/>
              </a:spcBef>
              <a:buNone/>
            </a:pPr>
            <a:r>
              <a:rPr lang="en-US" sz="1400" b="1" dirty="0"/>
              <a:t>www.atlanticare.org/patients-and-visitors/for-patients/advance-care-planning</a:t>
            </a:r>
            <a:r>
              <a:rPr lang="en-US" sz="1400" b="1" dirty="0" smtClean="0"/>
              <a:t>/</a:t>
            </a:r>
            <a:endParaRPr lang="en-US" sz="14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527" y="6536180"/>
            <a:ext cx="6612946" cy="274320"/>
          </a:xfrm>
          <a:prstGeom prst="rect">
            <a:avLst/>
          </a:prstGeom>
          <a:gradFill flip="none" rotWithShape="1">
            <a:gsLst>
              <a:gs pos="74000">
                <a:srgbClr val="002060"/>
              </a:gs>
              <a:gs pos="50000">
                <a:schemeClr val="accent1">
                  <a:tint val="44500"/>
                  <a:satMod val="160000"/>
                </a:schemeClr>
              </a:gs>
              <a:gs pos="100000">
                <a:schemeClr val="accent1">
                  <a:tint val="23500"/>
                  <a:satMod val="160000"/>
                </a:schemeClr>
              </a:gs>
            </a:gsLst>
            <a:path path="shape">
              <a:fillToRect l="50000" t="50000" r="50000" b="50000"/>
            </a:path>
            <a:tileRect/>
          </a:gradFill>
          <a:ln>
            <a:noFill/>
          </a:ln>
          <a:effectLst>
            <a:softEdge rad="0"/>
          </a:effectLs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40080"/>
            <a:ext cx="1828800" cy="914400"/>
          </a:xfrm>
          <a:prstGeom prst="rect">
            <a:avLst/>
          </a:prstGeom>
        </p:spPr>
      </p:pic>
    </p:spTree>
    <p:extLst>
      <p:ext uri="{BB962C8B-B14F-4D97-AF65-F5344CB8AC3E}">
        <p14:creationId xmlns:p14="http://schemas.microsoft.com/office/powerpoint/2010/main" val="17595721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86000"/>
            <a:ext cx="8458200" cy="1470025"/>
          </a:xfrm>
        </p:spPr>
        <p:txBody>
          <a:bodyPr/>
          <a:lstStyle/>
          <a:p>
            <a:r>
              <a:rPr lang="en-US" b="1" dirty="0"/>
              <a:t>Emergency Medical Treatment and Active Labor Act</a:t>
            </a:r>
            <a:endParaRPr lang="en-US" dirty="0"/>
          </a:p>
        </p:txBody>
      </p:sp>
    </p:spTree>
    <p:extLst>
      <p:ext uri="{BB962C8B-B14F-4D97-AF65-F5344CB8AC3E}">
        <p14:creationId xmlns:p14="http://schemas.microsoft.com/office/powerpoint/2010/main" val="21786348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b="1" dirty="0"/>
              <a:t>The Emergency Medical Treatment and Active Labor Act (EMTALA)</a:t>
            </a:r>
            <a:endParaRPr lang="en-US" dirty="0"/>
          </a:p>
        </p:txBody>
      </p:sp>
      <p:sp>
        <p:nvSpPr>
          <p:cNvPr id="4" name="Content Placeholder 3"/>
          <p:cNvSpPr>
            <a:spLocks noGrp="1"/>
          </p:cNvSpPr>
          <p:nvPr>
            <p:ph sz="half" idx="1"/>
          </p:nvPr>
        </p:nvSpPr>
        <p:spPr>
          <a:xfrm>
            <a:off x="609600" y="4038600"/>
            <a:ext cx="8305800" cy="2279587"/>
          </a:xfrm>
        </p:spPr>
        <p:txBody>
          <a:bodyPr>
            <a:noAutofit/>
          </a:bodyPr>
          <a:lstStyle/>
          <a:p>
            <a:pPr marL="274320" indent="-274320">
              <a:spcBef>
                <a:spcPts val="0"/>
              </a:spcBef>
              <a:buSzPct val="150000"/>
            </a:pPr>
            <a:r>
              <a:rPr lang="en-US" sz="1600" dirty="0"/>
              <a:t>EMTALA applies to ALL hospital employees. </a:t>
            </a:r>
          </a:p>
          <a:p>
            <a:pPr marL="274320" indent="-274320">
              <a:spcBef>
                <a:spcPts val="0"/>
              </a:spcBef>
              <a:buSzPct val="150000"/>
            </a:pPr>
            <a:r>
              <a:rPr lang="en-US" sz="1600" dirty="0"/>
              <a:t>Every patient must be screened by a qualified medical provider within 4 hours of presenting to the Emergency Department, Labor and Delivery, or elsewhere on hospital property to determine if there is an “emergency medical condition” or active labor. </a:t>
            </a:r>
          </a:p>
          <a:p>
            <a:pPr marL="274320" indent="-274320">
              <a:spcBef>
                <a:spcPts val="0"/>
              </a:spcBef>
              <a:buSzPct val="150000"/>
            </a:pPr>
            <a:r>
              <a:rPr lang="en-US" sz="1600" dirty="0"/>
              <a:t>Medical screening and further stabilizing treatment can not be delayed to inquire about the individual's insurance or payment information. </a:t>
            </a:r>
          </a:p>
          <a:p>
            <a:pPr marL="274320" indent="-274320">
              <a:spcBef>
                <a:spcPts val="0"/>
              </a:spcBef>
              <a:buSzPct val="150000"/>
            </a:pPr>
            <a:r>
              <a:rPr lang="en-US" sz="1600" dirty="0"/>
              <a:t>Before patients are transferred, they are entitled to stabilizing treatment.</a:t>
            </a:r>
          </a:p>
          <a:p>
            <a:pPr marL="274320" indent="-274320">
              <a:spcBef>
                <a:spcPts val="0"/>
              </a:spcBef>
              <a:buSzPct val="150000"/>
            </a:pPr>
            <a:r>
              <a:rPr lang="en-US" sz="1600" dirty="0"/>
              <a:t>Transfers must be documented using  the </a:t>
            </a:r>
            <a:r>
              <a:rPr lang="en-US" sz="1600" b="1" dirty="0"/>
              <a:t>Universal Transfer Form and the Patient Transfer &amp; EMTALA form</a:t>
            </a:r>
          </a:p>
          <a:p>
            <a:pPr marL="274320" indent="-274320">
              <a:spcBef>
                <a:spcPts val="0"/>
              </a:spcBef>
              <a:buSzPct val="150000"/>
            </a:pPr>
            <a:r>
              <a:rPr lang="en-US" sz="1600" b="1" dirty="0"/>
              <a:t>EMTALA Policy #566 details specific requirements related to the law</a:t>
            </a:r>
            <a:r>
              <a:rPr lang="en-US" sz="1600" b="1" dirty="0" smtClean="0"/>
              <a:t>.</a:t>
            </a:r>
            <a:endParaRPr lang="en-US" sz="1600" b="1" dirty="0"/>
          </a:p>
        </p:txBody>
      </p:sp>
      <p:sp>
        <p:nvSpPr>
          <p:cNvPr id="5" name="Content Placeholder 4"/>
          <p:cNvSpPr>
            <a:spLocks noGrp="1"/>
          </p:cNvSpPr>
          <p:nvPr>
            <p:ph sz="half" idx="2"/>
          </p:nvPr>
        </p:nvSpPr>
        <p:spPr>
          <a:xfrm>
            <a:off x="0" y="1832317"/>
            <a:ext cx="5334000" cy="1828800"/>
          </a:xfrm>
        </p:spPr>
        <p:txBody>
          <a:bodyPr>
            <a:noAutofit/>
          </a:bodyPr>
          <a:lstStyle/>
          <a:p>
            <a:pPr marL="274320" indent="-274320">
              <a:spcBef>
                <a:spcPts val="0"/>
              </a:spcBef>
              <a:buSzPct val="150000"/>
            </a:pPr>
            <a:r>
              <a:rPr lang="en-US" sz="1600" dirty="0"/>
              <a:t>The Emergency Medical Treatment and Active Labor Act (EMTALA) is a federal law, adopted in 1986, that requires hospitals to treat patients without discrimination or their ability to pay for services.  This legislation also deals with various requirements for transferring and discharging patients.</a:t>
            </a:r>
          </a:p>
          <a:p>
            <a:pPr marL="274320" indent="-274320">
              <a:lnSpc>
                <a:spcPct val="120000"/>
              </a:lnSpc>
              <a:spcBef>
                <a:spcPts val="0"/>
              </a:spcBef>
              <a:buSzPct val="150000"/>
            </a:pPr>
            <a:r>
              <a:rPr lang="en-US" sz="1600" dirty="0"/>
              <a:t>Here are some important things to know about this law</a:t>
            </a:r>
            <a:r>
              <a:rPr lang="en-US" sz="1600" dirty="0" smtClean="0"/>
              <a:t>:</a:t>
            </a:r>
            <a:endParaRPr lang="en-US" sz="1600" dirty="0"/>
          </a:p>
        </p:txBody>
      </p:sp>
      <p:pic>
        <p:nvPicPr>
          <p:cNvPr id="6" name="Picture 6" descr="at back of rig 87667730"/>
          <p:cNvPicPr>
            <a:picLocks noChangeAspect="1" noChangeArrowheads="1"/>
          </p:cNvPicPr>
          <p:nvPr/>
        </p:nvPicPr>
        <p:blipFill>
          <a:blip r:embed="rId2"/>
          <a:srcRect/>
          <a:stretch>
            <a:fillRect/>
          </a:stretch>
        </p:blipFill>
        <p:spPr bwMode="auto">
          <a:xfrm>
            <a:off x="5486400" y="1828800"/>
            <a:ext cx="3159125" cy="209867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185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EMTALA</a:t>
            </a:r>
            <a:endParaRPr lang="en-US" dirty="0"/>
          </a:p>
        </p:txBody>
      </p:sp>
      <p:sp>
        <p:nvSpPr>
          <p:cNvPr id="5" name="Content Placeholder 4"/>
          <p:cNvSpPr>
            <a:spLocks noGrp="1"/>
          </p:cNvSpPr>
          <p:nvPr>
            <p:ph idx="1"/>
          </p:nvPr>
        </p:nvSpPr>
        <p:spPr/>
        <p:txBody>
          <a:bodyPr/>
          <a:lstStyle/>
          <a:p>
            <a:pPr marL="0" indent="0">
              <a:spcBef>
                <a:spcPts val="0"/>
              </a:spcBef>
              <a:buNone/>
            </a:pPr>
            <a:r>
              <a:rPr lang="en-US" dirty="0"/>
              <a:t>Failure to comply with EMTALA can lead to several serious consequences for </a:t>
            </a:r>
            <a:r>
              <a:rPr lang="en-US" dirty="0" err="1"/>
              <a:t>AtlantiCare</a:t>
            </a:r>
            <a:r>
              <a:rPr lang="en-US" dirty="0"/>
              <a:t> including, but not limited to:</a:t>
            </a:r>
          </a:p>
          <a:p>
            <a:pPr>
              <a:spcBef>
                <a:spcPts val="0"/>
              </a:spcBef>
              <a:buSzPct val="150000"/>
            </a:pPr>
            <a:r>
              <a:rPr lang="en-US" dirty="0"/>
              <a:t>Large fines, starting at $50,000</a:t>
            </a:r>
          </a:p>
          <a:p>
            <a:pPr>
              <a:spcBef>
                <a:spcPts val="0"/>
              </a:spcBef>
              <a:buSzPct val="150000"/>
            </a:pPr>
            <a:r>
              <a:rPr lang="en-US" dirty="0"/>
              <a:t>Increased legal scrutiny</a:t>
            </a:r>
          </a:p>
          <a:p>
            <a:pPr>
              <a:spcBef>
                <a:spcPts val="0"/>
              </a:spcBef>
              <a:buSzPct val="150000"/>
            </a:pPr>
            <a:r>
              <a:rPr lang="en-US" dirty="0"/>
              <a:t>Negative media attention </a:t>
            </a:r>
          </a:p>
          <a:p>
            <a:pPr>
              <a:spcBef>
                <a:spcPts val="0"/>
              </a:spcBef>
              <a:buSzPct val="150000"/>
            </a:pPr>
            <a:r>
              <a:rPr lang="en-US" dirty="0"/>
              <a:t>Possible loss of Medicare/Medicaid eligibility</a:t>
            </a:r>
          </a:p>
          <a:p>
            <a:pPr>
              <a:spcBef>
                <a:spcPts val="0"/>
              </a:spcBef>
              <a:buSzPct val="150000"/>
            </a:pPr>
            <a:r>
              <a:rPr lang="en-US" dirty="0"/>
              <a:t>Loss of our community’s confidence in our </a:t>
            </a:r>
            <a:r>
              <a:rPr lang="en-US" dirty="0" smtClean="0"/>
              <a:t>work</a:t>
            </a:r>
            <a:endParaRPr lang="en-US" dirty="0"/>
          </a:p>
        </p:txBody>
      </p:sp>
    </p:spTree>
    <p:extLst>
      <p:ext uri="{BB962C8B-B14F-4D97-AF65-F5344CB8AC3E}">
        <p14:creationId xmlns:p14="http://schemas.microsoft.com/office/powerpoint/2010/main" val="22284862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Fire &amp; Emergency Codes</a:t>
            </a:r>
            <a:endParaRPr lang="en-US" dirty="0"/>
          </a:p>
        </p:txBody>
      </p:sp>
    </p:spTree>
    <p:extLst>
      <p:ext uri="{BB962C8B-B14F-4D97-AF65-F5344CB8AC3E}">
        <p14:creationId xmlns:p14="http://schemas.microsoft.com/office/powerpoint/2010/main" val="34936601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b="1" dirty="0"/>
              <a:t>Fire</a:t>
            </a:r>
            <a:endParaRPr lang="en-US" dirty="0"/>
          </a:p>
        </p:txBody>
      </p:sp>
      <p:sp>
        <p:nvSpPr>
          <p:cNvPr id="4" name="Content Placeholder 3"/>
          <p:cNvSpPr>
            <a:spLocks noGrp="1"/>
          </p:cNvSpPr>
          <p:nvPr>
            <p:ph sz="half" idx="1"/>
          </p:nvPr>
        </p:nvSpPr>
        <p:spPr>
          <a:xfrm>
            <a:off x="304800" y="1371600"/>
            <a:ext cx="3276600" cy="4724400"/>
          </a:xfrm>
        </p:spPr>
        <p:txBody>
          <a:bodyPr>
            <a:normAutofit fontScale="85000" lnSpcReduction="20000"/>
          </a:bodyPr>
          <a:lstStyle/>
          <a:p>
            <a:pPr marL="0" indent="0">
              <a:lnSpc>
                <a:spcPct val="110000"/>
              </a:lnSpc>
              <a:spcBef>
                <a:spcPts val="0"/>
              </a:spcBef>
              <a:buNone/>
            </a:pPr>
            <a:r>
              <a:rPr lang="en-US" dirty="0"/>
              <a:t>Safety is one of </a:t>
            </a:r>
            <a:r>
              <a:rPr lang="en-US" dirty="0" err="1"/>
              <a:t>AtlantiCare’s</a:t>
            </a:r>
            <a:r>
              <a:rPr lang="en-US" dirty="0"/>
              <a:t> values.  Each of us plays a role in the overall safety of our workplace.  In the event of a fire, the acronym </a:t>
            </a:r>
            <a:r>
              <a:rPr lang="en-US" b="1" dirty="0"/>
              <a:t>RACE</a:t>
            </a:r>
            <a:r>
              <a:rPr lang="en-US" dirty="0"/>
              <a:t> reminds us to follow these steps:</a:t>
            </a:r>
          </a:p>
          <a:p>
            <a:pPr>
              <a:lnSpc>
                <a:spcPct val="110000"/>
              </a:lnSpc>
              <a:spcBef>
                <a:spcPts val="0"/>
              </a:spcBef>
              <a:buSzPct val="150000"/>
            </a:pPr>
            <a:r>
              <a:rPr lang="en-US" b="1" dirty="0"/>
              <a:t>Rescue</a:t>
            </a:r>
            <a:r>
              <a:rPr lang="en-US" dirty="0"/>
              <a:t> people in immediate danger</a:t>
            </a:r>
          </a:p>
          <a:p>
            <a:pPr>
              <a:lnSpc>
                <a:spcPct val="110000"/>
              </a:lnSpc>
              <a:spcBef>
                <a:spcPts val="0"/>
              </a:spcBef>
              <a:buSzPct val="150000"/>
            </a:pPr>
            <a:r>
              <a:rPr lang="en-US" b="1" dirty="0"/>
              <a:t>Alarm</a:t>
            </a:r>
            <a:r>
              <a:rPr lang="en-US" dirty="0"/>
              <a:t> pull the fire alarm and follow other departmental procedures for reporting an emergency</a:t>
            </a:r>
          </a:p>
          <a:p>
            <a:pPr>
              <a:lnSpc>
                <a:spcPct val="110000"/>
              </a:lnSpc>
              <a:spcBef>
                <a:spcPts val="0"/>
              </a:spcBef>
              <a:buSzPct val="150000"/>
            </a:pPr>
            <a:r>
              <a:rPr lang="en-US" b="1" dirty="0"/>
              <a:t>Confine</a:t>
            </a:r>
            <a:r>
              <a:rPr lang="en-US" dirty="0"/>
              <a:t> the fire by closing the appropriate fire doors</a:t>
            </a:r>
          </a:p>
          <a:p>
            <a:pPr>
              <a:lnSpc>
                <a:spcPct val="110000"/>
              </a:lnSpc>
              <a:spcBef>
                <a:spcPts val="0"/>
              </a:spcBef>
              <a:buSzPct val="150000"/>
            </a:pPr>
            <a:r>
              <a:rPr lang="en-US" b="1" dirty="0"/>
              <a:t>Extinguish</a:t>
            </a:r>
            <a:r>
              <a:rPr lang="en-US" dirty="0"/>
              <a:t> the fire (if it is small) or </a:t>
            </a:r>
            <a:r>
              <a:rPr lang="en-US" b="1" dirty="0"/>
              <a:t>Evacuate</a:t>
            </a:r>
            <a:r>
              <a:rPr lang="en-US" dirty="0"/>
              <a:t> to a safe </a:t>
            </a:r>
            <a:r>
              <a:rPr lang="en-US" dirty="0" smtClean="0"/>
              <a:t>location</a:t>
            </a:r>
            <a:endParaRPr lang="en-US" dirty="0"/>
          </a:p>
        </p:txBody>
      </p:sp>
      <p:sp>
        <p:nvSpPr>
          <p:cNvPr id="5" name="Content Placeholder 4"/>
          <p:cNvSpPr>
            <a:spLocks noGrp="1"/>
          </p:cNvSpPr>
          <p:nvPr>
            <p:ph sz="half" idx="2"/>
          </p:nvPr>
        </p:nvSpPr>
        <p:spPr>
          <a:xfrm>
            <a:off x="5638800" y="1295400"/>
            <a:ext cx="3352800" cy="5334000"/>
          </a:xfrm>
        </p:spPr>
        <p:txBody>
          <a:bodyPr>
            <a:normAutofit fontScale="85000" lnSpcReduction="20000"/>
          </a:bodyPr>
          <a:lstStyle/>
          <a:p>
            <a:pPr marL="0" indent="0">
              <a:lnSpc>
                <a:spcPct val="120000"/>
              </a:lnSpc>
              <a:spcBef>
                <a:spcPts val="0"/>
              </a:spcBef>
              <a:buNone/>
            </a:pPr>
            <a:r>
              <a:rPr lang="en-US" b="1" dirty="0"/>
              <a:t>Using a Fire Extinguisher:</a:t>
            </a:r>
          </a:p>
          <a:p>
            <a:pPr marL="0" indent="0">
              <a:lnSpc>
                <a:spcPct val="120000"/>
              </a:lnSpc>
              <a:spcBef>
                <a:spcPts val="0"/>
              </a:spcBef>
              <a:buNone/>
            </a:pPr>
            <a:r>
              <a:rPr lang="en-US" dirty="0"/>
              <a:t>If it is possible for you to extinguish a fire, such as a small one in a garbage can, use the </a:t>
            </a:r>
            <a:r>
              <a:rPr lang="en-US" b="1" dirty="0"/>
              <a:t>PASS</a:t>
            </a:r>
            <a:r>
              <a:rPr lang="en-US" dirty="0"/>
              <a:t> acronym to help you remember how to properly use a fire extinguisher.  After taking the fire extinguisher out of its holder and setting it onto a flat surface, hold it by its neck and:</a:t>
            </a:r>
          </a:p>
          <a:p>
            <a:pPr>
              <a:lnSpc>
                <a:spcPct val="120000"/>
              </a:lnSpc>
              <a:spcBef>
                <a:spcPts val="0"/>
              </a:spcBef>
              <a:buSzPct val="150000"/>
            </a:pPr>
            <a:r>
              <a:rPr lang="en-US" b="1" dirty="0"/>
              <a:t>Pull </a:t>
            </a:r>
            <a:r>
              <a:rPr lang="en-US" dirty="0"/>
              <a:t>the pin and break the tamper seal </a:t>
            </a:r>
          </a:p>
          <a:p>
            <a:pPr>
              <a:lnSpc>
                <a:spcPct val="120000"/>
              </a:lnSpc>
              <a:spcBef>
                <a:spcPts val="0"/>
              </a:spcBef>
              <a:buSzPct val="150000"/>
            </a:pPr>
            <a:r>
              <a:rPr lang="en-US" b="1" dirty="0"/>
              <a:t>Aim</a:t>
            </a:r>
            <a:r>
              <a:rPr lang="en-US" dirty="0"/>
              <a:t> the nozzle at the base of the burning object</a:t>
            </a:r>
          </a:p>
          <a:p>
            <a:pPr>
              <a:lnSpc>
                <a:spcPct val="120000"/>
              </a:lnSpc>
              <a:spcBef>
                <a:spcPts val="0"/>
              </a:spcBef>
              <a:buSzPct val="150000"/>
            </a:pPr>
            <a:r>
              <a:rPr lang="en-US" b="1" dirty="0"/>
              <a:t>Squeeze</a:t>
            </a:r>
            <a:r>
              <a:rPr lang="en-US" dirty="0"/>
              <a:t> the handles together, releasing the extinguisher's chemicals</a:t>
            </a:r>
          </a:p>
          <a:p>
            <a:pPr>
              <a:lnSpc>
                <a:spcPct val="120000"/>
              </a:lnSpc>
              <a:spcBef>
                <a:spcPts val="0"/>
              </a:spcBef>
              <a:buSzPct val="150000"/>
            </a:pPr>
            <a:r>
              <a:rPr lang="en-US" b="1" dirty="0"/>
              <a:t>Sweep</a:t>
            </a:r>
            <a:r>
              <a:rPr lang="en-US" dirty="0"/>
              <a:t> the nozzle back and forth to coat the surface of the burning </a:t>
            </a:r>
            <a:r>
              <a:rPr lang="en-US" dirty="0" smtClean="0"/>
              <a:t>material</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079" y="2133600"/>
            <a:ext cx="1671841" cy="259080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013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312E5D-3392-4079-9851-9AC15ECAD7B5}&quot;/&gt;&lt;isInvalidForFieldText val=&quot;0&quot;/&gt;&lt;Image&gt;&lt;filename val=&quot;C:\Users\pross\AppData\Local\Temp\CP675699999651Session\CPTrustFolder675699999667\PPTImport6756100060148\data\asimages\{D2312E5D-3392-4079-9851-9AC15ECAD7B5}_44.png&quot;/&gt;&lt;left val=&quot;60&quot;/&gt;&lt;top val=&quot;128&quot;/&gt;&lt;width val=&quot;842&quot;/&gt;&lt;height val=&quot;56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1&quot;/&gt;&lt;/TableIndex&gt;&lt;/ShapeTextInfo&gt;"/>
  <p:tag name="HTML_SHAPEINFO" val="&lt;ThreeDShapeInfo&gt;&lt;uuid val=&quot;{1A6B55EB-9D20-4D31-BFEE-88BBCB1A6A07}&quot;/&gt;&lt;isInvalidForFieldText val=&quot;0&quot;/&gt;&lt;Image&gt;&lt;filename val=&quot;C:\Users\pross\AppData\Local\Temp\CP675699999651Session\CPTrustFolder675699999667\PPTImport6756100060148\data\asimages\{1A6B55EB-9D20-4D31-BFEE-88BBCB1A6A07}_44.png&quot;/&gt;&lt;left val=&quot;152&quot;/&gt;&lt;top val=&quot;368&quot;/&gt;&lt;width val=&quot;188&quot;/&gt;&lt;height val=&quot;81&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1B7A7C-9BE8-4571-82AD-2302287FD43A}&quot;/&gt;&lt;isInvalidForFieldText val=&quot;0&quot;/&gt;&lt;Image&gt;&lt;filename val=&quot;C:\Users\pross\AppData\Local\Temp\CP675699999651Session\CPTrustFolder675699999667\PPTImport6756100060148\data\asimages\{901B7A7C-9BE8-4571-82AD-2302287FD43A}_69.png&quot;/&gt;&lt;left val=&quot;31&quot;/&gt;&lt;top val=&quot;136&quot;/&gt;&lt;width val=&quot;899&quot;/&gt;&lt;height val=&quot;57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15&quot;/&gt;&lt;/TableIndex&gt;&lt;TableIndex row=&quot;1&quot; col=&quot;3&quot;&gt;&lt;linesCount val=&quot;1&quot;/&gt;&lt;lineCharCount val=&quot;15&quot;/&gt;&lt;/TableIndex&gt;&lt;TableIndex row=&quot;1&quot; col=&quot;4&quot;&gt;&lt;linesCount val=&quot;1&quot;/&gt;&lt;lineCharCount val=&quot;15&quot;/&gt;&lt;/TableIndex&gt;&lt;TableIndex row=&quot;1&quot; col=&quot;5&quot;&gt;&lt;linesCount val=&quot;1&quot;/&gt;&lt;lineCharCount val=&quot;15&quot;/&gt;&lt;/TableIndex&gt;&lt;TableIndex row=&quot;1&quot; col=&quot;6&quot;&gt;&lt;linesCount val=&quot;1&quot;/&gt;&lt;lineCharCount val=&quot;15&quot;/&gt;&lt;/TableIndex&gt;&lt;TableIndex row=&quot;1&quot; col=&quot;7&quot;&gt;&lt;linesCount val=&quot;1&quot;/&gt;&lt;lineCharCount val=&quot;13&quot;/&gt;&lt;/TableIndex&gt;&lt;TableIndex row=&quot;1&quot; col=&quot;8&quot;&gt;&lt;linesCount val=&quot;1&quot;/&gt;&lt;lineCharCount val=&quot;13&quot;/&gt;&lt;/TableIndex&gt;&lt;TableIndex row=&quot;2&quot; col=&quot;1&quot;&gt;&lt;linesCount val=&quot;0&quot;/&gt;&lt;/TableIndex&gt;&lt;TableIndex row=&quot;2&quot; col=&quot;2&quot;&gt;&lt;linesCount val=&quot;4&quot;/&gt;&lt;lineCharCount val=&quot;9&quot;/&gt;&lt;lineCharCount val=&quot;5&quot;/&gt;&lt;lineCharCount val=&quot;10&quot;/&gt;&lt;lineCharCount val=&quot;5&quot;/&gt;&lt;/TableIndex&gt;&lt;TableIndex row=&quot;2&quot; col=&quot;3&quot;&gt;&lt;linesCount val=&quot;3&quot;/&gt;&lt;lineCharCount val=&quot;6&quot;/&gt;&lt;lineCharCount val=&quot;12&quot;/&gt;&lt;lineCharCount val=&quot;6&quot;/&gt;&lt;/TableIndex&gt;&lt;TableIndex row=&quot;2&quot; col=&quot;4&quot;&gt;&lt;linesCount val=&quot;3&quot;/&gt;&lt;lineCharCount val=&quot;10&quot;/&gt;&lt;lineCharCount val=&quot;6&quot;/&gt;&lt;lineCharCount val=&quot;11&quot;/&gt;&lt;/TableIndex&gt;&lt;TableIndex row=&quot;2&quot; col=&quot;5&quot;&gt;&lt;linesCount val=&quot;4&quot;/&gt;&lt;lineCharCount val=&quot;6&quot;/&gt;&lt;lineCharCount val=&quot;10&quot;/&gt;&lt;lineCharCount val=&quot;7&quot;/&gt;&lt;lineCharCount val=&quot;11&quot;/&gt;&lt;/TableIndex&gt;&lt;TableIndex row=&quot;2&quot; col=&quot;6&quot;&gt;&lt;linesCount val=&quot;3&quot;/&gt;&lt;lineCharCount val=&quot;7&quot;/&gt;&lt;lineCharCount val=&quot;9&quot;/&gt;&lt;lineCharCount val=&quot;6&quot;/&gt;&lt;/TableIndex&gt;&lt;TableIndex row=&quot;2&quot; col=&quot;7&quot;&gt;&lt;linesCount val=&quot;3&quot;/&gt;&lt;lineCharCount val=&quot;10&quot;/&gt;&lt;lineCharCount val=&quot;8&quot;/&gt;&lt;lineCharCount val=&quot;4&quot;/&gt;&lt;/TableIndex&gt;&lt;TableIndex row=&quot;2&quot; col=&quot;8&quot;&gt;&lt;linesCount val=&quot;5&quot;/&gt;&lt;lineCharCount val=&quot;9&quot;/&gt;&lt;lineCharCount val=&quot;6&quot;/&gt;&lt;lineCharCount val=&quot;10&quot;/&gt;&lt;lineCharCount val=&quot;16&quot;/&gt;&lt;lineCharCount val=&quot;5&quot;/&gt;&lt;/TableIndex&gt;&lt;TableIndex row=&quot;3&quot; col=&quot;1&quot;&gt;&lt;linesCount val=&quot;2&quot;/&gt;&lt;lineCharCount val=&quot;10&quot;/&gt;&lt;lineCharCount val=&quot;9&quot;/&gt;&lt;/TableIndex&gt;&lt;TableIndex row=&quot;3&quot; col=&quot;2&quot;&gt;&lt;linesCount val=&quot;0&quot;/&gt;&lt;/TableIndex&gt;&lt;TableIndex row=&quot;3&quot; col=&quot;3&quot;&gt;&lt;linesCount val=&quot;0&quot;/&gt;&lt;/TableIndex&gt;&lt;TableIndex row=&quot;3&quot; col=&quot;4&quot;&gt;&lt;linesCount val=&quot;0&quot;/&gt;&lt;/TableIndex&gt;&lt;TableIndex row=&quot;3&quot; col=&quot;5&quot;&gt;&lt;linesCount val=&quot;0&quot;/&gt;&lt;/TableIndex&gt;&lt;TableIndex row=&quot;3&quot; col=&quot;6&quot;&gt;&lt;linesCount val=&quot;0&quot;/&gt;&lt;/TableIndex&gt;&lt;TableIndex row=&quot;3&quot; col=&quot;7&quot;&gt;&lt;linesCount val=&quot;0&quot;/&gt;&lt;/TableIndex&gt;&lt;TableIndex row=&quot;3&quot; col=&quot;8&quot;&gt;&lt;linesCount val=&quot;0&quot;/&gt;&lt;/TableIndex&gt;&lt;TableIndex row=&quot;4&quot; col=&quot;1&quot;&gt;&lt;linesCount val=&quot;2&quot;/&gt;&lt;lineCharCount val=&quot;15&quot;/&gt;&lt;lineCharCount val=&quot;12&quot;/&gt;&lt;/TableIndex&gt;&lt;TableIndex row=&quot;4&quot; col=&quot;2&quot;&gt;&lt;linesCount val=&quot;0&quot;/&gt;&lt;/TableIndex&gt;&lt;TableIndex row=&quot;4&quot; col=&quot;3&quot;&gt;&lt;linesCount val=&quot;0&quot;/&gt;&lt;/TableIndex&gt;&lt;TableIndex row=&quot;4&quot; col=&quot;4&quot;&gt;&lt;linesCount val=&quot;0&quot;/&gt;&lt;/TableIndex&gt;&lt;TableIndex row=&quot;4&quot; col=&quot;5&quot;&gt;&lt;linesCount val=&quot;0&quot;/&gt;&lt;/TableIndex&gt;&lt;TableIndex row=&quot;4&quot; col=&quot;6&quot;&gt;&lt;linesCount val=&quot;0&quot;/&gt;&lt;/TableIndex&gt;&lt;TableIndex row=&quot;4&quot; col=&quot;7&quot;&gt;&lt;linesCount val=&quot;0&quot;/&gt;&lt;/TableIndex&gt;&lt;TableIndex row=&quot;4&quot; col=&quot;8&quot;&gt;&lt;linesCount val=&quot;0&quot;/&gt;&lt;/TableIndex&gt;&lt;TableIndex row=&quot;5&quot; col=&quot;1&quot;&gt;&lt;linesCount val=&quot;2&quot;/&gt;&lt;lineCharCount val=&quot;8&quot;/&gt;&lt;lineCharCount val=&quot;10&quot;/&gt;&lt;/TableIndex&gt;&lt;TableIndex row=&quot;5&quot; col=&quot;2&quot;&gt;&lt;linesCount val=&quot;2&quot;/&gt;&lt;lineCharCount val=&quot;11&quot;/&gt;&lt;lineCharCount val=&quot;5&quot;/&gt;&lt;/TableIndex&gt;&lt;TableIndex row=&quot;5&quot; col=&quot;3&quot;&gt;&lt;linesCount val=&quot;0&quot;/&gt;&lt;/TableIndex&gt;&lt;TableIndex row=&quot;5&quot; col=&quot;4&quot;&gt;&lt;linesCount val=&quot;1&quot;/&gt;&lt;lineCharCount val=&quot;6&quot;/&gt;&lt;/TableIndex&gt;&lt;TableIndex row=&quot;5&quot; col=&quot;5&quot;&gt;&lt;linesCount val=&quot;0&quot;/&gt;&lt;/TableIndex&gt;&lt;TableIndex row=&quot;5&quot; col=&quot;6&quot;&gt;&lt;linesCount val=&quot;0&quot;/&gt;&lt;/TableIndex&gt;&lt;TableIndex row=&quot;5&quot; col=&quot;7&quot;&gt;&lt;linesCount val=&quot;0&quot;/&gt;&lt;/TableIndex&gt;&lt;TableIndex row=&quot;5&quot; col=&quot;8&quot;&gt;&lt;linesCount val=&quot;0&quot;/&gt;&lt;/TableIndex&gt;&lt;/ShapeTextInfo&gt;"/>
  <p:tag name="PRESENTER_SHAPEINFO" val="&lt;ThreeDShapeInfo&gt;&lt;uuid val=&quot;{33C8DB21-AEB9-475B-8C90-079EEC45B31F}&quot;/&gt;&lt;isInvalidForFieldText val=&quot;0&quot;/&gt;&lt;Image&gt;&lt;filename val=&quot;C:\Users\pross\AppData\Local\Temp\CP675699999651Session\CPTrustFolder675699999667\PPTImport6756100060148\data\asimages\{33C8DB21-AEB9-475B-8C90-079EEC45B31F}_70.png&quot;/&gt;&lt;left val=&quot;56&quot;/&gt;&lt;top val=&quot;139&quot;/&gt;&lt;width val=&quot;847&quot;/&gt;&lt;height val=&quot;39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7&quot;/&gt;&lt;lineCharCount val=&quot;28&quot;/&gt;&lt;/TableIndex&gt;&lt;/ShapeTextInfo&gt;"/>
  <p:tag name="HTML_SHAPEINFO" val="&lt;ThreeDShapeInfo&gt;&lt;uuid val=&quot;{1ED59D39-621F-4D66-A052-9E0AF9CF83F0}&quot;/&gt;&lt;isInvalidForFieldText val=&quot;0&quot;/&gt;&lt;Image&gt;&lt;filename val=&quot;C:\Users\pross\AppData\Local\Temp\CP675699999651Session\CPTrustFolder675699999667\PPTImport6756100060148\data\asimages\{1ED59D39-621F-4D66-A052-9E0AF9CF83F0}_51.png&quot;/&gt;&lt;left val=&quot;320&quot;/&gt;&lt;top val=&quot;300&quot;/&gt;&lt;width val=&quot;169&quot;/&gt;&lt;height val=&quot;58&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884871-6E88-4C84-9BAD-6C82BBA93D85}&quot;/&gt;&lt;isInvalidForFieldText val=&quot;0&quot;/&gt;&lt;Image&gt;&lt;filename val=&quot;C:\Users\pross\AppData\Local\Temp\CP675699999651Session\CPTrustFolder675699999667\PPTImport6756100060148\data\asimages\{67884871-6E88-4C84-9BAD-6C82BBA93D85}_82.png&quot;/&gt;&lt;left val=&quot;64&quot;/&gt;&lt;top val=&quot;252&quot;/&gt;&lt;width val=&quot;849&quot;/&gt;&lt;height val=&quot;34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4168B1D0-FC46-45D5-8C7B-A100BF86D452}&quot;/&gt;&lt;isInvalidForFieldText val=&quot;0&quot;/&gt;&lt;Image&gt;&lt;filename val=&quot;C:\Users\pross\AppData\Local\Temp\CP675699999651Session\CPTrustFolder675699999667\PPTImport6756100060148\data\asimages\{4168B1D0-FC46-45D5-8C7B-A100BF86D452}_82.png&quot;/&gt;&lt;left val=&quot;288&quot;/&gt;&lt;top val=&quot;170&quot;/&gt;&lt;width val=&quot;385&quot;/&gt;&lt;height val=&quot;7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73&quot;/&gt;&lt;/TableIndex&gt;&lt;/ShapeTextInfo&gt;"/>
  <p:tag name="HTML_SHAPEINFO" val="&lt;ThreeDShapeInfo&gt;&lt;uuid val=&quot;{F372D1FB-63DD-49BB-B7DD-2051A3957CB0}&quot;/&gt;&lt;isInvalidForFieldText val=&quot;0&quot;/&gt;&lt;Image&gt;&lt;filename val=&quot;C:\Users\pross\AppData\Local\Temp\CP675699999651Session\CPTrustFolder675699999667\PPTImport6756100060148\data\asimages\{F372D1FB-63DD-49BB-B7DD-2051A3957CB0}_82.png&quot;/&gt;&lt;left val=&quot;48&quot;/&gt;&lt;top val=&quot;596&quot;/&gt;&lt;width val=&quot;857&quot;/&gt;&lt;height val=&quot;8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4DAB88-852D-4001-A0FA-8DF4911A8CB9}&quot;/&gt;&lt;isInvalidForFieldText val=&quot;0&quot;/&gt;&lt;Image&gt;&lt;filename val=&quot;C:\Users\pross\AppData\Local\Temp\CP675699999651Session\CPTrustFolder675699999667\PPTImport6756100060148\data\asimages\{F24DAB88-852D-4001-A0FA-8DF4911A8CB9}_107.png&quot;/&gt;&lt;left val=&quot;163&quot;/&gt;&lt;top val=&quot;31&quot;/&gt;&lt;width val=&quot;640&quot;/&gt;&lt;height val=&quot;22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29&quot;/&gt;&lt;lineCharCount val=&quot;6&quot;/&gt;&lt;/TableIndex&gt;&lt;/ShapeTextInfo&gt;"/>
  <p:tag name="HTML_SHAPEINFO" val="&lt;ThreeDShapeInfo&gt;&lt;uuid val=&quot;{0D71C66A-C093-4204-89EA-9C848432C40F}&quot;/&gt;&lt;isInvalidForFieldText val=&quot;0&quot;/&gt;&lt;Image&gt;&lt;filename val=&quot;C:\Users\pross\AppData\Local\Temp\CP675699999651Session\CPTrustFolder675699999667\PPTImport6756100060148\data\asimages\{0D71C66A-C093-4204-89EA-9C848432C40F}_51.png&quot;/&gt;&lt;left val=&quot;320&quot;/&gt;&lt;top val=&quot;416&quot;/&gt;&lt;width val=&quot;169&quot;/&gt;&lt;height val=&quot;54&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BE36D8-A5F7-4403-A3F5-9EF9961DB692}&quot;/&gt;&lt;isInvalidForFieldText val=&quot;0&quot;/&gt;&lt;Image&gt;&lt;filename val=&quot;C:\Users\pross\AppData\Local\Temp\CP675699999651Session\CPTrustFolder675699999667\PPTImport6756100060148\data\asimages\{6FBE36D8-A5F7-4403-A3F5-9EF9961DB692}_108.png&quot;/&gt;&lt;left val=&quot;23&quot;/&gt;&lt;top val=&quot;20&quot;/&gt;&lt;width val=&quot;510&quot;/&gt;&lt;height val=&quot;68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8&quot;/&gt;&lt;/TableIndex&gt;&lt;/ShapeTextInfo&gt;"/>
  <p:tag name="HTML_SHAPEINFO" val="&lt;ThreeDShapeInfo&gt;&lt;uuid val=&quot;{339A2B98-8A71-40B5-AC8F-A59578A66299}&quot;/&gt;&lt;isInvalidForFieldText val=&quot;0&quot;/&gt;&lt;Image&gt;&lt;filename val=&quot;C:\Users\pross\AppData\Local\Temp\CP675699999651Session\CPTrustFolder675699999667\PPTImport6756100060148\data\asimages\{339A2B98-8A71-40B5-AC8F-A59578A66299}_51.png&quot;/&gt;&lt;left val=&quot;320&quot;/&gt;&lt;top val=&quot;520&quot;/&gt;&lt;width val=&quot;169&quot;/&gt;&lt;height val=&quot;4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8&quot;/&gt;&lt;lineCharCount val=&quot;5&quot;/&gt;&lt;/TableIndex&gt;&lt;/ShapeTextInfo&gt;"/>
  <p:tag name="HTML_SHAPEINFO" val="&lt;ThreeDShapeInfo&gt;&lt;uuid val=&quot;{2894AAE4-5900-4AAF-916A-51A4F34F52D0}&quot;/&gt;&lt;isInvalidForFieldText val=&quot;0&quot;/&gt;&lt;Image&gt;&lt;filename val=&quot;C:\Users\pross\AppData\Local\Temp\CP675699999651Session\CPTrustFolder675699999667\PPTImport6756100060148\data\asimages\{2894AAE4-5900-4AAF-916A-51A4F34F52D0}_51.png&quot;/&gt;&lt;left val=&quot;320&quot;/&gt;&lt;top val=&quot;603&quot;/&gt;&lt;width val=&quot;169&quot;/&gt;&lt;height val=&quot;6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1F388F-42B6-4F40-AE93-39B7E8C4AE41}&quot;/&gt;&lt;isInvalidForFieldText val=&quot;1&quot;/&gt;&lt;Image&gt;&lt;filename val=&quot;C:\Users\pross\AppData\Local\Temp\CP675699999651Session\CPTrustFolder675699999667\PPTImport6756100060148\data\asimages\{721F388F-42B6-4F40-AE93-39B7E8C4AE41}_61.png&quot;/&gt;&lt;left val=&quot;124&quot;/&gt;&lt;top val=&quot;43&quot;/&gt;&lt;width val=&quot;712&quot;/&gt;&lt;height val=&quot;23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67D259-C167-42D9-B764-00520E7C0208}&quot;/&gt;&lt;isInvalidForFieldText val=&quot;0&quot;/&gt;&lt;Image&gt;&lt;filename val=&quot;C:\Users\pross\AppData\Local\Temp\CP675699999651Session\CPTrustFolder675699999667\PPTImport6756100060148\data\asimages\{7767D259-C167-42D9-B764-00520E7C0208}_61.png&quot;/&gt;&lt;left val=&quot;124&quot;/&gt;&lt;top val=&quot;267&quot;/&gt;&lt;width val=&quot;712&quot;/&gt;&lt;height val=&quot;42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673</TotalTime>
  <Words>9610</Words>
  <Application>Microsoft Office PowerPoint</Application>
  <PresentationFormat>On-screen Show (4:3)</PresentationFormat>
  <Paragraphs>707</Paragraphs>
  <Slides>101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101</vt:i4>
      </vt:variant>
    </vt:vector>
  </HeadingPairs>
  <TitlesOfParts>
    <vt:vector size="110" baseType="lpstr">
      <vt:lpstr>Arial</vt:lpstr>
      <vt:lpstr>Century Gothic</vt:lpstr>
      <vt:lpstr>DokChampa</vt:lpstr>
      <vt:lpstr>Georgia</vt:lpstr>
      <vt:lpstr>Trebuchet MS</vt:lpstr>
      <vt:lpstr>Wingdings 2</vt:lpstr>
      <vt:lpstr>Wingdings 3</vt:lpstr>
      <vt:lpstr>Urban</vt:lpstr>
      <vt:lpstr>Ion Boardroom</vt:lpstr>
      <vt:lpstr>AtlantiCare 2020 Vendor Orientation</vt:lpstr>
      <vt:lpstr>Introduction</vt:lpstr>
      <vt:lpstr>AtlantiCare’s Strategy Map</vt:lpstr>
      <vt:lpstr>AtlantiCare’s Strategy Map</vt:lpstr>
      <vt:lpstr>AtlantiCare Family Commitments</vt:lpstr>
      <vt:lpstr>Infection Control and Prevention</vt:lpstr>
      <vt:lpstr>When to Perform Hand Hygiene?</vt:lpstr>
      <vt:lpstr>How to Properly Hand Wash</vt:lpstr>
      <vt:lpstr>How to Properly Hand Rub</vt:lpstr>
      <vt:lpstr>Respiratory Etiquette</vt:lpstr>
      <vt:lpstr>Flu Season - Be Safe, Get Vaccinated</vt:lpstr>
      <vt:lpstr>Social Media</vt:lpstr>
      <vt:lpstr>Social &amp; Digital Media Include:</vt:lpstr>
      <vt:lpstr>AtlantiCare’s Social Media Policy - #4313</vt:lpstr>
      <vt:lpstr>AtlantiCare uses social media to:</vt:lpstr>
      <vt:lpstr>Highlights of AtlantiCare’s  Social Media Policy</vt:lpstr>
      <vt:lpstr>Social Media Tips &amp; Guidelines</vt:lpstr>
      <vt:lpstr>What is NOT appropriate to post or share</vt:lpstr>
      <vt:lpstr>Information Security</vt:lpstr>
      <vt:lpstr>Information  Security</vt:lpstr>
      <vt:lpstr>Information  Security</vt:lpstr>
      <vt:lpstr>Information  Security</vt:lpstr>
      <vt:lpstr>Phishing For Dollars</vt:lpstr>
      <vt:lpstr>How Do You Avoid Being a Victim?</vt:lpstr>
      <vt:lpstr>Information + Security</vt:lpstr>
      <vt:lpstr>Information Security + You</vt:lpstr>
      <vt:lpstr>Password Settings for AtlantiCare Login Accounts</vt:lpstr>
      <vt:lpstr>Password Tips</vt:lpstr>
      <vt:lpstr>Information Security </vt:lpstr>
      <vt:lpstr>Stroke Awareness, Heart Attack, and Organ Donation</vt:lpstr>
      <vt:lpstr>Stroke Awareness</vt:lpstr>
      <vt:lpstr>Stroke Awareness</vt:lpstr>
      <vt:lpstr>Understanding Heart Attacks</vt:lpstr>
      <vt:lpstr>Heart Attack Risk Factors</vt:lpstr>
      <vt:lpstr>Heart Attack Warning Signs</vt:lpstr>
      <vt:lpstr>Heart Attack Prevention and Treatment</vt:lpstr>
      <vt:lpstr>To Activate Care for a Heart Attack</vt:lpstr>
      <vt:lpstr>Organ/Tissue Donation</vt:lpstr>
      <vt:lpstr>Harassment and Discrimination-Free Workplace &amp; Identifying and Addressing Impairment</vt:lpstr>
      <vt:lpstr>Harassment and Discrimination-Free Workplace</vt:lpstr>
      <vt:lpstr>Impairment</vt:lpstr>
      <vt:lpstr>Diversity and Inclusion</vt:lpstr>
      <vt:lpstr>Diversity and Inclusion Strategic Purpose</vt:lpstr>
      <vt:lpstr>Diversity and Inclusion Focus Areas</vt:lpstr>
      <vt:lpstr>Who are our customers?</vt:lpstr>
      <vt:lpstr>Policies and Practices</vt:lpstr>
      <vt:lpstr>Equal Employment Opportunity,  Non-Discrimination and Code of Conduct Policy</vt:lpstr>
      <vt:lpstr>ARMC Hospital Bill of Rights</vt:lpstr>
      <vt:lpstr>Patient Visitation Policy</vt:lpstr>
      <vt:lpstr>LGBT Definitions Included in Previous Slides:</vt:lpstr>
      <vt:lpstr>LGBT Health Education Center</vt:lpstr>
      <vt:lpstr>To Complete the New User Registration form</vt:lpstr>
      <vt:lpstr>How do we address the language barriers of our patients and customers?</vt:lpstr>
      <vt:lpstr>Customer Experience</vt:lpstr>
      <vt:lpstr>Customer Experience Introduction</vt:lpstr>
      <vt:lpstr>PowerPoint Presentation</vt:lpstr>
      <vt:lpstr>Our Customer Experience Standards</vt:lpstr>
      <vt:lpstr>What does CICARE stand for? </vt:lpstr>
      <vt:lpstr>CICARE</vt:lpstr>
      <vt:lpstr>CICARE</vt:lpstr>
      <vt:lpstr>The Starfish Experience</vt:lpstr>
      <vt:lpstr>Customers with Limited English Proficiency</vt:lpstr>
      <vt:lpstr>Limited English Proficient Customers Points to Remember</vt:lpstr>
      <vt:lpstr>Limited English Proficient Customers</vt:lpstr>
      <vt:lpstr>PowerPoint Presentation</vt:lpstr>
      <vt:lpstr>2020 National Patient Safety Goals</vt:lpstr>
      <vt:lpstr>PowerPoint Presentation</vt:lpstr>
      <vt:lpstr>Magnetic Resonance Imaging</vt:lpstr>
      <vt:lpstr>Magnetic Resonance Imaging</vt:lpstr>
      <vt:lpstr>MRI Safety Zones I and II</vt:lpstr>
      <vt:lpstr>MRI Safety Zones III and IV</vt:lpstr>
      <vt:lpstr>Corporate Compliance</vt:lpstr>
      <vt:lpstr>Corporate Compliance</vt:lpstr>
      <vt:lpstr>Laws and Regulatory Agencies</vt:lpstr>
      <vt:lpstr>Policies and Procedures</vt:lpstr>
      <vt:lpstr>Corporate Compliance</vt:lpstr>
      <vt:lpstr>Health Insurance Portability &amp; Accountability Act</vt:lpstr>
      <vt:lpstr>Health Insurance Portability &amp; Accountability Act (HIPAA)</vt:lpstr>
      <vt:lpstr>HIPAA - Protected Health Information</vt:lpstr>
      <vt:lpstr>HIPAA - Permitted Uses &amp; Disclosures</vt:lpstr>
      <vt:lpstr>HIPAA - Minimum Necessary Standard</vt:lpstr>
      <vt:lpstr>HIPAA -  State &amp; Federal Regulations</vt:lpstr>
      <vt:lpstr>HIPAA -  PHI Security:  Internet, Email &amp; Virus Protection </vt:lpstr>
      <vt:lpstr>HIPAA -  PHI Security: Passwords &amp; Workplace Security</vt:lpstr>
      <vt:lpstr>HIPAA</vt:lpstr>
      <vt:lpstr>Incident Reporting</vt:lpstr>
      <vt:lpstr>Incident Reporting through Quantros</vt:lpstr>
      <vt:lpstr>Emergency Management</vt:lpstr>
      <vt:lpstr>Emergency Management</vt:lpstr>
      <vt:lpstr>Emergency Management</vt:lpstr>
      <vt:lpstr>Emergency Procedures,  Right at Your Fingertips</vt:lpstr>
      <vt:lpstr>Emergency Procedures,  Right at Your Fingertips</vt:lpstr>
      <vt:lpstr>Advance Directives</vt:lpstr>
      <vt:lpstr>Advance Directives – Planning Starts With You </vt:lpstr>
      <vt:lpstr>Emergency Medical Treatment and Active Labor Act</vt:lpstr>
      <vt:lpstr>The Emergency Medical Treatment and Active Labor Act (EMTALA)</vt:lpstr>
      <vt:lpstr>EMTALA</vt:lpstr>
      <vt:lpstr>Fire &amp; Emergency Codes</vt:lpstr>
      <vt:lpstr>Fire</vt:lpstr>
      <vt:lpstr>Emergency Codes</vt:lpstr>
      <vt:lpstr>Please complete the test for our 2020 Self-Learning Orientation course.  Passing the test gives you credit for completing this course.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AtlantiCare 2020 Vendor Orientation</dc:title>
  <dc:creator>PRoss</dc:creator>
  <cp:lastModifiedBy>Karanozinsky, Stacey</cp:lastModifiedBy>
  <cp:revision>132</cp:revision>
  <dcterms:created xsi:type="dcterms:W3CDTF">2020-03-18T17:48:14Z</dcterms:created>
  <dcterms:modified xsi:type="dcterms:W3CDTF">2020-12-07T19:38:56Z</dcterms:modified>
</cp:coreProperties>
</file>